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8" r:id="rId2"/>
    <p:sldMasterId id="2147483664" r:id="rId3"/>
    <p:sldMasterId id="2147483675" r:id="rId4"/>
    <p:sldMasterId id="2147483678" r:id="rId5"/>
  </p:sldMasterIdLst>
  <p:notesMasterIdLst>
    <p:notesMasterId r:id="rId25"/>
  </p:notesMasterIdLst>
  <p:sldIdLst>
    <p:sldId id="256" r:id="rId6"/>
    <p:sldId id="260" r:id="rId7"/>
    <p:sldId id="318" r:id="rId8"/>
    <p:sldId id="1322" r:id="rId9"/>
    <p:sldId id="261" r:id="rId10"/>
    <p:sldId id="265" r:id="rId11"/>
    <p:sldId id="1899" r:id="rId12"/>
    <p:sldId id="1898" r:id="rId13"/>
    <p:sldId id="1897" r:id="rId14"/>
    <p:sldId id="1324" r:id="rId15"/>
    <p:sldId id="1889" r:id="rId16"/>
    <p:sldId id="1890" r:id="rId17"/>
    <p:sldId id="1895" r:id="rId18"/>
    <p:sldId id="1891" r:id="rId19"/>
    <p:sldId id="1892" r:id="rId20"/>
    <p:sldId id="1893" r:id="rId21"/>
    <p:sldId id="1894" r:id="rId22"/>
    <p:sldId id="1896" r:id="rId23"/>
    <p:sldId id="278" r:id="rId24"/>
  </p:sldIdLst>
  <p:sldSz cx="12192000" cy="6858000"/>
  <p:notesSz cx="6858000" cy="9144000"/>
  <p:embeddedFontLst>
    <p:embeddedFont>
      <p:font typeface="Tw Cen MT" panose="020B0602020104020603" pitchFamily="34" charset="0"/>
      <p:regular r:id="rId26"/>
      <p:bold r:id="rId27"/>
      <p:italic r:id="rId28"/>
      <p:boldItalic r:id="rId29"/>
    </p:embeddedFont>
    <p:embeddedFont>
      <p:font typeface="Webdings" panose="05030102010509060703" pitchFamily="18" charset="2"/>
      <p:regular r:id="rId30"/>
    </p:embeddedFont>
  </p:embeddedFontLst>
  <p:defaultTextStyle>
    <a:defPPr>
      <a:defRPr lang="el-GR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AC00"/>
    <a:srgbClr val="D5EB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4777614-BA19-4F5C-9A4B-EEBDBF110DC5}">
  <a:tblStyle styleId="{94777614-BA19-4F5C-9A4B-EEBDBF110DC5}" styleName="Table_0">
    <a:wholeTbl>
      <a:tcTxStyle b="off" i="off">
        <a:font>
          <a:latin typeface="Nokia Pure Text Light"/>
          <a:ea typeface="Nokia Pure Text Light"/>
          <a:cs typeface="Nokia Pure Text Light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E9FF"/>
          </a:solidFill>
        </a:fill>
      </a:tcStyle>
    </a:wholeTbl>
    <a:band1H>
      <a:tcTxStyle/>
      <a:tcStyle>
        <a:tcBdr/>
        <a:fill>
          <a:solidFill>
            <a:srgbClr val="CAD0F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AD0F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Nokia Pure Text Light"/>
          <a:ea typeface="Nokia Pure Text Light"/>
          <a:cs typeface="Nokia Pure Text Light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Nokia Pure Text Light"/>
          <a:ea typeface="Nokia Pure Text Light"/>
          <a:cs typeface="Nokia Pure Text Light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Nokia Pure Text Light"/>
          <a:ea typeface="Nokia Pure Text Light"/>
          <a:cs typeface="Nokia Pure Text Light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Nokia Pure Text Light"/>
          <a:ea typeface="Nokia Pure Text Light"/>
          <a:cs typeface="Nokia Pure Text Light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771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1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font" Target="fonts/font3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8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384E2F-931D-4812-81F6-7CE43766CEBC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l-GR"/>
        </a:p>
      </dgm:t>
    </dgm:pt>
    <dgm:pt modelId="{DCCFF4B4-2A37-4C91-9E81-05D94488094E}">
      <dgm:prSet phldrT="[Text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00B0F0"/>
        </a:solidFill>
      </dgm:spPr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Smart antenna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2F62C301-8387-4299-B3E8-95EF3A02588A}" type="parTrans" cxnId="{D9060A19-AB43-486D-84B3-E9F55C280827}">
      <dgm:prSet/>
      <dgm:spPr>
        <a:ln w="76200">
          <a:solidFill>
            <a:srgbClr val="00B0F0"/>
          </a:solidFill>
        </a:ln>
      </dgm:spPr>
      <dgm:t>
        <a:bodyPr/>
        <a:lstStyle/>
        <a:p>
          <a:endParaRPr lang="el-GR"/>
        </a:p>
      </dgm:t>
    </dgm:pt>
    <dgm:pt modelId="{7CE5F3C7-79DA-4707-B190-EE9917AB927A}" type="sibTrans" cxnId="{D9060A19-AB43-486D-84B3-E9F55C280827}">
      <dgm:prSet/>
      <dgm:spPr/>
      <dgm:t>
        <a:bodyPr/>
        <a:lstStyle/>
        <a:p>
          <a:endParaRPr lang="el-GR"/>
        </a:p>
      </dgm:t>
    </dgm:pt>
    <dgm:pt modelId="{A3B42AA4-1BDF-474B-97CE-B27F3D786E13}">
      <dgm:prSet phldrT="[Text]" custT="1"/>
      <dgm:spPr/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Active antenna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FAAD13B8-E91D-4CEB-9E36-FF010F4B9E53}" type="parTrans" cxnId="{8BA69C45-98ED-4CC2-BBEF-709C242F13C4}">
      <dgm:prSet/>
      <dgm:spPr/>
      <dgm:t>
        <a:bodyPr/>
        <a:lstStyle/>
        <a:p>
          <a:endParaRPr lang="el-GR"/>
        </a:p>
      </dgm:t>
    </dgm:pt>
    <dgm:pt modelId="{12D7FA6B-1C24-4439-A474-9C39CA895FED}" type="sibTrans" cxnId="{8BA69C45-98ED-4CC2-BBEF-709C242F13C4}">
      <dgm:prSet/>
      <dgm:spPr/>
      <dgm:t>
        <a:bodyPr/>
        <a:lstStyle/>
        <a:p>
          <a:endParaRPr lang="el-GR"/>
        </a:p>
      </dgm:t>
    </dgm:pt>
    <dgm:pt modelId="{FCDF3F4D-D9CB-4686-8BCA-3618194D1C4D}">
      <dgm:prSet phldrT="[Text]" custT="1"/>
      <dgm:spPr/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Auto correction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705AF321-53FA-45B4-BAD6-023120752B5C}" type="parTrans" cxnId="{38203DCD-3E57-41EB-905D-12FDD42E63DD}">
      <dgm:prSet/>
      <dgm:spPr/>
      <dgm:t>
        <a:bodyPr/>
        <a:lstStyle/>
        <a:p>
          <a:endParaRPr lang="el-GR"/>
        </a:p>
      </dgm:t>
    </dgm:pt>
    <dgm:pt modelId="{E15E51D7-51B9-4201-A288-CD31369C327E}" type="sibTrans" cxnId="{38203DCD-3E57-41EB-905D-12FDD42E63DD}">
      <dgm:prSet/>
      <dgm:spPr/>
      <dgm:t>
        <a:bodyPr/>
        <a:lstStyle/>
        <a:p>
          <a:endParaRPr lang="el-GR"/>
        </a:p>
      </dgm:t>
    </dgm:pt>
    <dgm:pt modelId="{FB885E00-CD08-41DD-969A-6DA0B8912518}">
      <dgm:prSet phldrT="[Text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FFC000"/>
        </a:solidFill>
      </dgm:spPr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Spectrum efficiency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22E1FC9D-C490-44B6-90AA-8E136B0FAB11}" type="parTrans" cxnId="{1441F26F-EB6E-439C-A5B0-73FEAD1A6530}">
      <dgm:prSet/>
      <dgm:spPr>
        <a:ln w="76200">
          <a:solidFill>
            <a:srgbClr val="FFC000"/>
          </a:solidFill>
        </a:ln>
      </dgm:spPr>
      <dgm:t>
        <a:bodyPr/>
        <a:lstStyle/>
        <a:p>
          <a:endParaRPr lang="el-GR"/>
        </a:p>
      </dgm:t>
    </dgm:pt>
    <dgm:pt modelId="{F277CC8B-538C-48C6-983F-025962565F30}" type="sibTrans" cxnId="{1441F26F-EB6E-439C-A5B0-73FEAD1A6530}">
      <dgm:prSet/>
      <dgm:spPr/>
      <dgm:t>
        <a:bodyPr/>
        <a:lstStyle/>
        <a:p>
          <a:endParaRPr lang="el-GR"/>
        </a:p>
      </dgm:t>
    </dgm:pt>
    <dgm:pt modelId="{64C6B0AF-0B71-4832-AA02-99A671689BFF}">
      <dgm:prSet phldrT="[Text]" custT="1"/>
      <dgm:spPr/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Channel reuse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0E4017DC-B383-42B8-9EDD-AB8B2597E312}" type="parTrans" cxnId="{60F8B499-B691-4FA1-A017-703D1FE18537}">
      <dgm:prSet/>
      <dgm:spPr/>
      <dgm:t>
        <a:bodyPr/>
        <a:lstStyle/>
        <a:p>
          <a:endParaRPr lang="el-GR"/>
        </a:p>
      </dgm:t>
    </dgm:pt>
    <dgm:pt modelId="{7C4C5CB0-5E49-42C8-851C-8D673C7BDD02}" type="sibTrans" cxnId="{60F8B499-B691-4FA1-A017-703D1FE18537}">
      <dgm:prSet/>
      <dgm:spPr/>
      <dgm:t>
        <a:bodyPr/>
        <a:lstStyle/>
        <a:p>
          <a:endParaRPr lang="el-GR"/>
        </a:p>
      </dgm:t>
    </dgm:pt>
    <dgm:pt modelId="{A87BEC2B-F2D5-4DA6-9022-FFF3BF990D4F}">
      <dgm:prSet phldrT="[Text]" custT="1"/>
      <dgm:spPr/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Carrier loading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0D9E3908-2A80-4E55-950A-F5FCED69FD2E}" type="parTrans" cxnId="{62E632B6-5539-4509-B074-5C204D955D48}">
      <dgm:prSet/>
      <dgm:spPr/>
      <dgm:t>
        <a:bodyPr/>
        <a:lstStyle/>
        <a:p>
          <a:endParaRPr lang="el-GR"/>
        </a:p>
      </dgm:t>
    </dgm:pt>
    <dgm:pt modelId="{9FB5D91A-B712-40A5-A33A-525E4D668854}" type="sibTrans" cxnId="{62E632B6-5539-4509-B074-5C204D955D48}">
      <dgm:prSet/>
      <dgm:spPr/>
      <dgm:t>
        <a:bodyPr/>
        <a:lstStyle/>
        <a:p>
          <a:endParaRPr lang="el-GR"/>
        </a:p>
      </dgm:t>
    </dgm:pt>
    <dgm:pt modelId="{4928E5F0-9C74-4406-A319-ECD3D3451E34}">
      <dgm:prSet phldrT="[Text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Smart software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81378026-C981-4445-BD8B-F37208DE0E8B}" type="parTrans" cxnId="{D08ABB3B-3083-463A-AAB7-D475148010CA}">
      <dgm:prSet/>
      <dgm:spPr>
        <a:ln w="76200">
          <a:solidFill>
            <a:srgbClr val="92D050"/>
          </a:solidFill>
        </a:ln>
      </dgm:spPr>
      <dgm:t>
        <a:bodyPr/>
        <a:lstStyle/>
        <a:p>
          <a:endParaRPr lang="el-GR"/>
        </a:p>
      </dgm:t>
    </dgm:pt>
    <dgm:pt modelId="{D60523D0-7C75-49B8-9FCD-5452D1C3628A}" type="sibTrans" cxnId="{D08ABB3B-3083-463A-AAB7-D475148010CA}">
      <dgm:prSet/>
      <dgm:spPr/>
      <dgm:t>
        <a:bodyPr/>
        <a:lstStyle/>
        <a:p>
          <a:endParaRPr lang="el-GR"/>
        </a:p>
      </dgm:t>
    </dgm:pt>
    <dgm:pt modelId="{A41164BC-C17D-4437-B34D-1D26368E672A}">
      <dgm:prSet phldrT="[Text]" custT="1"/>
      <dgm:spPr/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QoS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6D436810-DBE3-402D-8566-A7DA28FEA327}" type="parTrans" cxnId="{08501292-0B81-4EB2-8FAD-C87C23377951}">
      <dgm:prSet/>
      <dgm:spPr/>
      <dgm:t>
        <a:bodyPr/>
        <a:lstStyle/>
        <a:p>
          <a:endParaRPr lang="el-GR"/>
        </a:p>
      </dgm:t>
    </dgm:pt>
    <dgm:pt modelId="{892697A4-AA09-405D-8BFF-ED1CD6B37D85}" type="sibTrans" cxnId="{08501292-0B81-4EB2-8FAD-C87C23377951}">
      <dgm:prSet/>
      <dgm:spPr/>
      <dgm:t>
        <a:bodyPr/>
        <a:lstStyle/>
        <a:p>
          <a:endParaRPr lang="el-GR"/>
        </a:p>
      </dgm:t>
    </dgm:pt>
    <dgm:pt modelId="{02C99DCE-897F-4234-B625-A787AEF7E062}">
      <dgm:prSet phldrT="[Text]" custT="1"/>
      <dgm:spPr/>
      <dgm:t>
        <a:bodyPr/>
        <a:lstStyle/>
        <a:p>
          <a:r>
            <a:rPr lang="en-US" sz="1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Automations</a:t>
          </a:r>
          <a:endParaRPr lang="el-GR" sz="1400" b="1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80C8593B-3BFB-464F-9AF9-02F797A4C652}" type="parTrans" cxnId="{3A9C898A-515B-4267-91B2-2FCFAE44B87E}">
      <dgm:prSet/>
      <dgm:spPr/>
      <dgm:t>
        <a:bodyPr/>
        <a:lstStyle/>
        <a:p>
          <a:endParaRPr lang="el-GR"/>
        </a:p>
      </dgm:t>
    </dgm:pt>
    <dgm:pt modelId="{032B6FA6-1281-4786-963F-EE928483FCC4}" type="sibTrans" cxnId="{3A9C898A-515B-4267-91B2-2FCFAE44B87E}">
      <dgm:prSet/>
      <dgm:spPr/>
      <dgm:t>
        <a:bodyPr/>
        <a:lstStyle/>
        <a:p>
          <a:endParaRPr lang="el-GR"/>
        </a:p>
      </dgm:t>
    </dgm:pt>
    <dgm:pt modelId="{DF6088E2-C4EB-45A3-B7E9-2D02FDA25AA2}" type="pres">
      <dgm:prSet presAssocID="{59384E2F-931D-4812-81F6-7CE43766CEBC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796C4DFD-E081-4119-B441-C20660578549}" type="pres">
      <dgm:prSet presAssocID="{59384E2F-931D-4812-81F6-7CE43766CEBC}" presName="cycle" presStyleCnt="0"/>
      <dgm:spPr/>
    </dgm:pt>
    <dgm:pt modelId="{FABBE8B8-DB33-4B7E-8D51-95396A9C3B5D}" type="pres">
      <dgm:prSet presAssocID="{59384E2F-931D-4812-81F6-7CE43766CEBC}" presName="centerShape" presStyleCnt="0"/>
      <dgm:spPr/>
    </dgm:pt>
    <dgm:pt modelId="{9B4CC2A5-1A93-49B5-BED5-411629C8A635}" type="pres">
      <dgm:prSet presAssocID="{59384E2F-931D-4812-81F6-7CE43766CEBC}" presName="connSite" presStyleLbl="node1" presStyleIdx="0" presStyleCnt="4"/>
      <dgm:spPr/>
    </dgm:pt>
    <dgm:pt modelId="{43C8787F-651F-42A4-BC40-BF5B890ED87D}" type="pres">
      <dgm:prSet presAssocID="{59384E2F-931D-4812-81F6-7CE43766CEBC}" presName="visible" presStyleLbl="node1" presStyleIdx="0" presStyleCnt="4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7030A0"/>
        </a:solidFill>
        <a:effectLst>
          <a:glow rad="228600">
            <a:srgbClr val="99FF66">
              <a:alpha val="40000"/>
            </a:srgbClr>
          </a:glow>
        </a:effectLst>
      </dgm:spPr>
    </dgm:pt>
    <dgm:pt modelId="{18202FEC-B604-4091-98E7-3D589EE996B9}" type="pres">
      <dgm:prSet presAssocID="{2F62C301-8387-4299-B3E8-95EF3A02588A}" presName="Name25" presStyleLbl="parChTrans1D1" presStyleIdx="0" presStyleCnt="3"/>
      <dgm:spPr/>
    </dgm:pt>
    <dgm:pt modelId="{8D211144-BB74-4682-B802-A52C7B7B2FBE}" type="pres">
      <dgm:prSet presAssocID="{DCCFF4B4-2A37-4C91-9E81-05D94488094E}" presName="node" presStyleCnt="0"/>
      <dgm:spPr/>
    </dgm:pt>
    <dgm:pt modelId="{D433945F-9013-4481-9641-BE0799A3ACED}" type="pres">
      <dgm:prSet presAssocID="{DCCFF4B4-2A37-4C91-9E81-05D94488094E}" presName="parentNode" presStyleLbl="node1" presStyleIdx="1" presStyleCnt="4">
        <dgm:presLayoutVars>
          <dgm:chMax val="1"/>
          <dgm:bulletEnabled val="1"/>
        </dgm:presLayoutVars>
      </dgm:prSet>
      <dgm:spPr/>
    </dgm:pt>
    <dgm:pt modelId="{FF42D952-EDD9-4BB7-B097-86F420D02120}" type="pres">
      <dgm:prSet presAssocID="{DCCFF4B4-2A37-4C91-9E81-05D94488094E}" presName="childNode" presStyleLbl="revTx" presStyleIdx="0" presStyleCnt="3">
        <dgm:presLayoutVars>
          <dgm:bulletEnabled val="1"/>
        </dgm:presLayoutVars>
      </dgm:prSet>
      <dgm:spPr/>
    </dgm:pt>
    <dgm:pt modelId="{E930DF87-0E64-4B5E-B13F-D9A3AEB6D726}" type="pres">
      <dgm:prSet presAssocID="{22E1FC9D-C490-44B6-90AA-8E136B0FAB11}" presName="Name25" presStyleLbl="parChTrans1D1" presStyleIdx="1" presStyleCnt="3"/>
      <dgm:spPr/>
    </dgm:pt>
    <dgm:pt modelId="{76C565D9-B8A5-416E-950C-765AC48C6D27}" type="pres">
      <dgm:prSet presAssocID="{FB885E00-CD08-41DD-969A-6DA0B8912518}" presName="node" presStyleCnt="0"/>
      <dgm:spPr/>
    </dgm:pt>
    <dgm:pt modelId="{B2EDF81E-99D4-4AA0-8A88-C527F9C6F33F}" type="pres">
      <dgm:prSet presAssocID="{FB885E00-CD08-41DD-969A-6DA0B8912518}" presName="parentNode" presStyleLbl="node1" presStyleIdx="2" presStyleCnt="4">
        <dgm:presLayoutVars>
          <dgm:chMax val="1"/>
          <dgm:bulletEnabled val="1"/>
        </dgm:presLayoutVars>
      </dgm:prSet>
      <dgm:spPr/>
    </dgm:pt>
    <dgm:pt modelId="{3AD48578-EEE8-4119-8898-0CF79A893F6E}" type="pres">
      <dgm:prSet presAssocID="{FB885E00-CD08-41DD-969A-6DA0B8912518}" presName="childNode" presStyleLbl="revTx" presStyleIdx="1" presStyleCnt="3">
        <dgm:presLayoutVars>
          <dgm:bulletEnabled val="1"/>
        </dgm:presLayoutVars>
      </dgm:prSet>
      <dgm:spPr/>
    </dgm:pt>
    <dgm:pt modelId="{A2B42628-C1F8-40C4-BCFD-96A711E0B01F}" type="pres">
      <dgm:prSet presAssocID="{81378026-C981-4445-BD8B-F37208DE0E8B}" presName="Name25" presStyleLbl="parChTrans1D1" presStyleIdx="2" presStyleCnt="3"/>
      <dgm:spPr/>
    </dgm:pt>
    <dgm:pt modelId="{2799C85C-2CD1-4D86-BF73-51D5845B9019}" type="pres">
      <dgm:prSet presAssocID="{4928E5F0-9C74-4406-A319-ECD3D3451E34}" presName="node" presStyleCnt="0"/>
      <dgm:spPr/>
    </dgm:pt>
    <dgm:pt modelId="{2E94B188-C77D-4203-945D-3F77FF95DD4E}" type="pres">
      <dgm:prSet presAssocID="{4928E5F0-9C74-4406-A319-ECD3D3451E34}" presName="parentNode" presStyleLbl="node1" presStyleIdx="3" presStyleCnt="4">
        <dgm:presLayoutVars>
          <dgm:chMax val="1"/>
          <dgm:bulletEnabled val="1"/>
        </dgm:presLayoutVars>
      </dgm:prSet>
      <dgm:spPr/>
    </dgm:pt>
    <dgm:pt modelId="{A8A9BC5A-483A-4A1F-A2CA-8D509785F095}" type="pres">
      <dgm:prSet presAssocID="{4928E5F0-9C74-4406-A319-ECD3D3451E34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8BF9A213-41EC-449B-9D13-3FA0483CE688}" type="presOf" srcId="{A87BEC2B-F2D5-4DA6-9022-FFF3BF990D4F}" destId="{3AD48578-EEE8-4119-8898-0CF79A893F6E}" srcOrd="0" destOrd="1" presId="urn:microsoft.com/office/officeart/2005/8/layout/radial2"/>
    <dgm:cxn modelId="{D9060A19-AB43-486D-84B3-E9F55C280827}" srcId="{59384E2F-931D-4812-81F6-7CE43766CEBC}" destId="{DCCFF4B4-2A37-4C91-9E81-05D94488094E}" srcOrd="0" destOrd="0" parTransId="{2F62C301-8387-4299-B3E8-95EF3A02588A}" sibTransId="{7CE5F3C7-79DA-4707-B190-EE9917AB927A}"/>
    <dgm:cxn modelId="{EB7F7620-8A85-48AC-BDB4-8E6C87DB548D}" type="presOf" srcId="{02C99DCE-897F-4234-B625-A787AEF7E062}" destId="{A8A9BC5A-483A-4A1F-A2CA-8D509785F095}" srcOrd="0" destOrd="1" presId="urn:microsoft.com/office/officeart/2005/8/layout/radial2"/>
    <dgm:cxn modelId="{D08ABB3B-3083-463A-AAB7-D475148010CA}" srcId="{59384E2F-931D-4812-81F6-7CE43766CEBC}" destId="{4928E5F0-9C74-4406-A319-ECD3D3451E34}" srcOrd="2" destOrd="0" parTransId="{81378026-C981-4445-BD8B-F37208DE0E8B}" sibTransId="{D60523D0-7C75-49B8-9FCD-5452D1C3628A}"/>
    <dgm:cxn modelId="{C5E31D60-BDC0-4DD5-9CAA-9FDEE2CFB561}" type="presOf" srcId="{81378026-C981-4445-BD8B-F37208DE0E8B}" destId="{A2B42628-C1F8-40C4-BCFD-96A711E0B01F}" srcOrd="0" destOrd="0" presId="urn:microsoft.com/office/officeart/2005/8/layout/radial2"/>
    <dgm:cxn modelId="{8BA69C45-98ED-4CC2-BBEF-709C242F13C4}" srcId="{DCCFF4B4-2A37-4C91-9E81-05D94488094E}" destId="{A3B42AA4-1BDF-474B-97CE-B27F3D786E13}" srcOrd="0" destOrd="0" parTransId="{FAAD13B8-E91D-4CEB-9E36-FF010F4B9E53}" sibTransId="{12D7FA6B-1C24-4439-A474-9C39CA895FED}"/>
    <dgm:cxn modelId="{BC3E6E4A-CAF9-4617-9726-56E71442150B}" type="presOf" srcId="{DCCFF4B4-2A37-4C91-9E81-05D94488094E}" destId="{D433945F-9013-4481-9641-BE0799A3ACED}" srcOrd="0" destOrd="0" presId="urn:microsoft.com/office/officeart/2005/8/layout/radial2"/>
    <dgm:cxn modelId="{12D0814A-3388-4B01-8751-4D554989E432}" type="presOf" srcId="{59384E2F-931D-4812-81F6-7CE43766CEBC}" destId="{DF6088E2-C4EB-45A3-B7E9-2D02FDA25AA2}" srcOrd="0" destOrd="0" presId="urn:microsoft.com/office/officeart/2005/8/layout/radial2"/>
    <dgm:cxn modelId="{1441F26F-EB6E-439C-A5B0-73FEAD1A6530}" srcId="{59384E2F-931D-4812-81F6-7CE43766CEBC}" destId="{FB885E00-CD08-41DD-969A-6DA0B8912518}" srcOrd="1" destOrd="0" parTransId="{22E1FC9D-C490-44B6-90AA-8E136B0FAB11}" sibTransId="{F277CC8B-538C-48C6-983F-025962565F30}"/>
    <dgm:cxn modelId="{2030B775-2719-493A-B69B-4ECA6C975A83}" type="presOf" srcId="{64C6B0AF-0B71-4832-AA02-99A671689BFF}" destId="{3AD48578-EEE8-4119-8898-0CF79A893F6E}" srcOrd="0" destOrd="0" presId="urn:microsoft.com/office/officeart/2005/8/layout/radial2"/>
    <dgm:cxn modelId="{A00FC055-09C7-4156-BF4D-06875B313B05}" type="presOf" srcId="{2F62C301-8387-4299-B3E8-95EF3A02588A}" destId="{18202FEC-B604-4091-98E7-3D589EE996B9}" srcOrd="0" destOrd="0" presId="urn:microsoft.com/office/officeart/2005/8/layout/radial2"/>
    <dgm:cxn modelId="{519D4A84-DDF5-4507-9622-9700C6AE3BDD}" type="presOf" srcId="{22E1FC9D-C490-44B6-90AA-8E136B0FAB11}" destId="{E930DF87-0E64-4B5E-B13F-D9A3AEB6D726}" srcOrd="0" destOrd="0" presId="urn:microsoft.com/office/officeart/2005/8/layout/radial2"/>
    <dgm:cxn modelId="{3A9C898A-515B-4267-91B2-2FCFAE44B87E}" srcId="{4928E5F0-9C74-4406-A319-ECD3D3451E34}" destId="{02C99DCE-897F-4234-B625-A787AEF7E062}" srcOrd="1" destOrd="0" parTransId="{80C8593B-3BFB-464F-9AF9-02F797A4C652}" sibTransId="{032B6FA6-1281-4786-963F-EE928483FCC4}"/>
    <dgm:cxn modelId="{08501292-0B81-4EB2-8FAD-C87C23377951}" srcId="{4928E5F0-9C74-4406-A319-ECD3D3451E34}" destId="{A41164BC-C17D-4437-B34D-1D26368E672A}" srcOrd="0" destOrd="0" parTransId="{6D436810-DBE3-402D-8566-A7DA28FEA327}" sibTransId="{892697A4-AA09-405D-8BFF-ED1CD6B37D85}"/>
    <dgm:cxn modelId="{60F8B499-B691-4FA1-A017-703D1FE18537}" srcId="{FB885E00-CD08-41DD-969A-6DA0B8912518}" destId="{64C6B0AF-0B71-4832-AA02-99A671689BFF}" srcOrd="0" destOrd="0" parTransId="{0E4017DC-B383-42B8-9EDD-AB8B2597E312}" sibTransId="{7C4C5CB0-5E49-42C8-851C-8D673C7BDD02}"/>
    <dgm:cxn modelId="{95017BA4-F58C-4167-AAAB-89532C0BD610}" type="presOf" srcId="{FB885E00-CD08-41DD-969A-6DA0B8912518}" destId="{B2EDF81E-99D4-4AA0-8A88-C527F9C6F33F}" srcOrd="0" destOrd="0" presId="urn:microsoft.com/office/officeart/2005/8/layout/radial2"/>
    <dgm:cxn modelId="{CD0859B1-166D-4878-A771-4B2AD01383F4}" type="presOf" srcId="{FCDF3F4D-D9CB-4686-8BCA-3618194D1C4D}" destId="{FF42D952-EDD9-4BB7-B097-86F420D02120}" srcOrd="0" destOrd="1" presId="urn:microsoft.com/office/officeart/2005/8/layout/radial2"/>
    <dgm:cxn modelId="{62E632B6-5539-4509-B074-5C204D955D48}" srcId="{FB885E00-CD08-41DD-969A-6DA0B8912518}" destId="{A87BEC2B-F2D5-4DA6-9022-FFF3BF990D4F}" srcOrd="1" destOrd="0" parTransId="{0D9E3908-2A80-4E55-950A-F5FCED69FD2E}" sibTransId="{9FB5D91A-B712-40A5-A33A-525E4D668854}"/>
    <dgm:cxn modelId="{7541CAC2-DD2F-45EC-9FAF-24C252B57DAC}" type="presOf" srcId="{A41164BC-C17D-4437-B34D-1D26368E672A}" destId="{A8A9BC5A-483A-4A1F-A2CA-8D509785F095}" srcOrd="0" destOrd="0" presId="urn:microsoft.com/office/officeart/2005/8/layout/radial2"/>
    <dgm:cxn modelId="{38203DCD-3E57-41EB-905D-12FDD42E63DD}" srcId="{DCCFF4B4-2A37-4C91-9E81-05D94488094E}" destId="{FCDF3F4D-D9CB-4686-8BCA-3618194D1C4D}" srcOrd="1" destOrd="0" parTransId="{705AF321-53FA-45B4-BAD6-023120752B5C}" sibTransId="{E15E51D7-51B9-4201-A288-CD31369C327E}"/>
    <dgm:cxn modelId="{F12761D1-EBF8-49DF-AE00-11717768EB77}" type="presOf" srcId="{4928E5F0-9C74-4406-A319-ECD3D3451E34}" destId="{2E94B188-C77D-4203-945D-3F77FF95DD4E}" srcOrd="0" destOrd="0" presId="urn:microsoft.com/office/officeart/2005/8/layout/radial2"/>
    <dgm:cxn modelId="{55EA74DA-A28B-4D44-BB00-2B406DCA106A}" type="presOf" srcId="{A3B42AA4-1BDF-474B-97CE-B27F3D786E13}" destId="{FF42D952-EDD9-4BB7-B097-86F420D02120}" srcOrd="0" destOrd="0" presId="urn:microsoft.com/office/officeart/2005/8/layout/radial2"/>
    <dgm:cxn modelId="{374DEB80-1A05-45BE-B6FB-C2F6A569338B}" type="presParOf" srcId="{DF6088E2-C4EB-45A3-B7E9-2D02FDA25AA2}" destId="{796C4DFD-E081-4119-B441-C20660578549}" srcOrd="0" destOrd="0" presId="urn:microsoft.com/office/officeart/2005/8/layout/radial2"/>
    <dgm:cxn modelId="{40CB2A2D-3666-4DB1-BA91-0E7F1768558E}" type="presParOf" srcId="{796C4DFD-E081-4119-B441-C20660578549}" destId="{FABBE8B8-DB33-4B7E-8D51-95396A9C3B5D}" srcOrd="0" destOrd="0" presId="urn:microsoft.com/office/officeart/2005/8/layout/radial2"/>
    <dgm:cxn modelId="{483940ED-98E0-4AE1-85F8-F9C316DA4B16}" type="presParOf" srcId="{FABBE8B8-DB33-4B7E-8D51-95396A9C3B5D}" destId="{9B4CC2A5-1A93-49B5-BED5-411629C8A635}" srcOrd="0" destOrd="0" presId="urn:microsoft.com/office/officeart/2005/8/layout/radial2"/>
    <dgm:cxn modelId="{F2893B14-5F68-4443-97C3-2CA457C80F95}" type="presParOf" srcId="{FABBE8B8-DB33-4B7E-8D51-95396A9C3B5D}" destId="{43C8787F-651F-42A4-BC40-BF5B890ED87D}" srcOrd="1" destOrd="0" presId="urn:microsoft.com/office/officeart/2005/8/layout/radial2"/>
    <dgm:cxn modelId="{5BE8D939-EE36-4D10-A781-0000AE594886}" type="presParOf" srcId="{796C4DFD-E081-4119-B441-C20660578549}" destId="{18202FEC-B604-4091-98E7-3D589EE996B9}" srcOrd="1" destOrd="0" presId="urn:microsoft.com/office/officeart/2005/8/layout/radial2"/>
    <dgm:cxn modelId="{6F4D6FC9-EFA8-4980-80E7-4024BE3091DD}" type="presParOf" srcId="{796C4DFD-E081-4119-B441-C20660578549}" destId="{8D211144-BB74-4682-B802-A52C7B7B2FBE}" srcOrd="2" destOrd="0" presId="urn:microsoft.com/office/officeart/2005/8/layout/radial2"/>
    <dgm:cxn modelId="{C75F9BE0-4C0E-47DF-9EFE-56E6E6867506}" type="presParOf" srcId="{8D211144-BB74-4682-B802-A52C7B7B2FBE}" destId="{D433945F-9013-4481-9641-BE0799A3ACED}" srcOrd="0" destOrd="0" presId="urn:microsoft.com/office/officeart/2005/8/layout/radial2"/>
    <dgm:cxn modelId="{B2A9262A-D2EE-43C9-9915-79CFDFC5AFEB}" type="presParOf" srcId="{8D211144-BB74-4682-B802-A52C7B7B2FBE}" destId="{FF42D952-EDD9-4BB7-B097-86F420D02120}" srcOrd="1" destOrd="0" presId="urn:microsoft.com/office/officeart/2005/8/layout/radial2"/>
    <dgm:cxn modelId="{977B5521-72C8-4A1A-9F3D-8F625C77D5B5}" type="presParOf" srcId="{796C4DFD-E081-4119-B441-C20660578549}" destId="{E930DF87-0E64-4B5E-B13F-D9A3AEB6D726}" srcOrd="3" destOrd="0" presId="urn:microsoft.com/office/officeart/2005/8/layout/radial2"/>
    <dgm:cxn modelId="{1E8AD275-2AC7-4191-A54E-B4941856278C}" type="presParOf" srcId="{796C4DFD-E081-4119-B441-C20660578549}" destId="{76C565D9-B8A5-416E-950C-765AC48C6D27}" srcOrd="4" destOrd="0" presId="urn:microsoft.com/office/officeart/2005/8/layout/radial2"/>
    <dgm:cxn modelId="{3211BEDE-4512-42C1-B4E8-1C1F0E2A760C}" type="presParOf" srcId="{76C565D9-B8A5-416E-950C-765AC48C6D27}" destId="{B2EDF81E-99D4-4AA0-8A88-C527F9C6F33F}" srcOrd="0" destOrd="0" presId="urn:microsoft.com/office/officeart/2005/8/layout/radial2"/>
    <dgm:cxn modelId="{62A865E9-1FE2-4713-A579-A53DB074F8DF}" type="presParOf" srcId="{76C565D9-B8A5-416E-950C-765AC48C6D27}" destId="{3AD48578-EEE8-4119-8898-0CF79A893F6E}" srcOrd="1" destOrd="0" presId="urn:microsoft.com/office/officeart/2005/8/layout/radial2"/>
    <dgm:cxn modelId="{C5B7A38D-A770-449C-A701-89F44B54B8FA}" type="presParOf" srcId="{796C4DFD-E081-4119-B441-C20660578549}" destId="{A2B42628-C1F8-40C4-BCFD-96A711E0B01F}" srcOrd="5" destOrd="0" presId="urn:microsoft.com/office/officeart/2005/8/layout/radial2"/>
    <dgm:cxn modelId="{51F225C2-4070-4A20-87F5-890ABE8646E7}" type="presParOf" srcId="{796C4DFD-E081-4119-B441-C20660578549}" destId="{2799C85C-2CD1-4D86-BF73-51D5845B9019}" srcOrd="6" destOrd="0" presId="urn:microsoft.com/office/officeart/2005/8/layout/radial2"/>
    <dgm:cxn modelId="{BF935E95-78C5-47DD-BC7F-30703FB4CB46}" type="presParOf" srcId="{2799C85C-2CD1-4D86-BF73-51D5845B9019}" destId="{2E94B188-C77D-4203-945D-3F77FF95DD4E}" srcOrd="0" destOrd="0" presId="urn:microsoft.com/office/officeart/2005/8/layout/radial2"/>
    <dgm:cxn modelId="{E443F27A-4AAB-4305-8A6D-D8D258323307}" type="presParOf" srcId="{2799C85C-2CD1-4D86-BF73-51D5845B9019}" destId="{A8A9BC5A-483A-4A1F-A2CA-8D509785F095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B42628-C1F8-40C4-BCFD-96A711E0B01F}">
      <dsp:nvSpPr>
        <dsp:cNvPr id="0" name=""/>
        <dsp:cNvSpPr/>
      </dsp:nvSpPr>
      <dsp:spPr>
        <a:xfrm rot="2563304">
          <a:off x="1970598" y="2951330"/>
          <a:ext cx="635951" cy="58359"/>
        </a:xfrm>
        <a:custGeom>
          <a:avLst/>
          <a:gdLst/>
          <a:ahLst/>
          <a:cxnLst/>
          <a:rect l="0" t="0" r="0" b="0"/>
          <a:pathLst>
            <a:path>
              <a:moveTo>
                <a:pt x="0" y="29179"/>
              </a:moveTo>
              <a:lnTo>
                <a:pt x="635951" y="29179"/>
              </a:lnTo>
            </a:path>
          </a:pathLst>
        </a:custGeom>
        <a:noFill/>
        <a:ln w="76200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30DF87-0E64-4B5E-B13F-D9A3AEB6D726}">
      <dsp:nvSpPr>
        <dsp:cNvPr id="0" name=""/>
        <dsp:cNvSpPr/>
      </dsp:nvSpPr>
      <dsp:spPr>
        <a:xfrm>
          <a:off x="2054970" y="2079785"/>
          <a:ext cx="707678" cy="58359"/>
        </a:xfrm>
        <a:custGeom>
          <a:avLst/>
          <a:gdLst/>
          <a:ahLst/>
          <a:cxnLst/>
          <a:rect l="0" t="0" r="0" b="0"/>
          <a:pathLst>
            <a:path>
              <a:moveTo>
                <a:pt x="0" y="29179"/>
              </a:moveTo>
              <a:lnTo>
                <a:pt x="707678" y="29179"/>
              </a:lnTo>
            </a:path>
          </a:pathLst>
        </a:custGeom>
        <a:noFill/>
        <a:ln w="762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202FEC-B604-4091-98E7-3D589EE996B9}">
      <dsp:nvSpPr>
        <dsp:cNvPr id="0" name=""/>
        <dsp:cNvSpPr/>
      </dsp:nvSpPr>
      <dsp:spPr>
        <a:xfrm rot="19036696">
          <a:off x="1970598" y="1208239"/>
          <a:ext cx="635951" cy="58359"/>
        </a:xfrm>
        <a:custGeom>
          <a:avLst/>
          <a:gdLst/>
          <a:ahLst/>
          <a:cxnLst/>
          <a:rect l="0" t="0" r="0" b="0"/>
          <a:pathLst>
            <a:path>
              <a:moveTo>
                <a:pt x="0" y="29179"/>
              </a:moveTo>
              <a:lnTo>
                <a:pt x="635951" y="29179"/>
              </a:lnTo>
            </a:path>
          </a:pathLst>
        </a:custGeom>
        <a:noFill/>
        <a:ln w="76200" cap="flat" cmpd="sng" algn="ctr">
          <a:solidFill>
            <a:srgbClr val="00B0F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C8787F-651F-42A4-BC40-BF5B890ED87D}">
      <dsp:nvSpPr>
        <dsp:cNvPr id="0" name=""/>
        <dsp:cNvSpPr/>
      </dsp:nvSpPr>
      <dsp:spPr>
        <a:xfrm>
          <a:off x="330288" y="1094446"/>
          <a:ext cx="2029037" cy="2029037"/>
        </a:xfrm>
        <a:prstGeom prst="ellipse">
          <a:avLst/>
        </a:prstGeom>
        <a:solidFill>
          <a:srgbClr val="7030A0"/>
        </a:solidFill>
        <a:ln>
          <a:noFill/>
        </a:ln>
        <a:effectLst>
          <a:glow rad="228600">
            <a:srgbClr val="99FF66">
              <a:alpha val="40000"/>
            </a:srgbClr>
          </a:glo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</dsp:sp>
    <dsp:sp modelId="{D433945F-9013-4481-9641-BE0799A3ACED}">
      <dsp:nvSpPr>
        <dsp:cNvPr id="0" name=""/>
        <dsp:cNvSpPr/>
      </dsp:nvSpPr>
      <dsp:spPr>
        <a:xfrm>
          <a:off x="2360659" y="8"/>
          <a:ext cx="1217422" cy="1217422"/>
        </a:xfrm>
        <a:prstGeom prst="ellipse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Smart antenna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2538946" y="178295"/>
        <a:ext cx="860848" cy="860848"/>
      </dsp:txXfrm>
    </dsp:sp>
    <dsp:sp modelId="{FF42D952-EDD9-4BB7-B097-86F420D02120}">
      <dsp:nvSpPr>
        <dsp:cNvPr id="0" name=""/>
        <dsp:cNvSpPr/>
      </dsp:nvSpPr>
      <dsp:spPr>
        <a:xfrm>
          <a:off x="3699824" y="8"/>
          <a:ext cx="1826133" cy="1217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Active antenna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Auto correction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3699824" y="8"/>
        <a:ext cx="1826133" cy="1217422"/>
      </dsp:txXfrm>
    </dsp:sp>
    <dsp:sp modelId="{B2EDF81E-99D4-4AA0-8A88-C527F9C6F33F}">
      <dsp:nvSpPr>
        <dsp:cNvPr id="0" name=""/>
        <dsp:cNvSpPr/>
      </dsp:nvSpPr>
      <dsp:spPr>
        <a:xfrm>
          <a:off x="2762649" y="1500253"/>
          <a:ext cx="1217422" cy="1217422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Spectrum efficiency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2940936" y="1678540"/>
        <a:ext cx="860848" cy="860848"/>
      </dsp:txXfrm>
    </dsp:sp>
    <dsp:sp modelId="{3AD48578-EEE8-4119-8898-0CF79A893F6E}">
      <dsp:nvSpPr>
        <dsp:cNvPr id="0" name=""/>
        <dsp:cNvSpPr/>
      </dsp:nvSpPr>
      <dsp:spPr>
        <a:xfrm>
          <a:off x="4101814" y="1500253"/>
          <a:ext cx="1826133" cy="1217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Channel reuse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Carrier loading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4101814" y="1500253"/>
        <a:ext cx="1826133" cy="1217422"/>
      </dsp:txXfrm>
    </dsp:sp>
    <dsp:sp modelId="{2E94B188-C77D-4203-945D-3F77FF95DD4E}">
      <dsp:nvSpPr>
        <dsp:cNvPr id="0" name=""/>
        <dsp:cNvSpPr/>
      </dsp:nvSpPr>
      <dsp:spPr>
        <a:xfrm>
          <a:off x="2360659" y="3000499"/>
          <a:ext cx="1217422" cy="1217422"/>
        </a:xfrm>
        <a:prstGeom prst="ellipse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Smart software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2538946" y="3178786"/>
        <a:ext cx="860848" cy="860848"/>
      </dsp:txXfrm>
    </dsp:sp>
    <dsp:sp modelId="{A8A9BC5A-483A-4A1F-A2CA-8D509785F095}">
      <dsp:nvSpPr>
        <dsp:cNvPr id="0" name=""/>
        <dsp:cNvSpPr/>
      </dsp:nvSpPr>
      <dsp:spPr>
        <a:xfrm>
          <a:off x="3699824" y="3000499"/>
          <a:ext cx="1826133" cy="12174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QoS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Automations</a:t>
          </a:r>
          <a:endParaRPr lang="el-GR" sz="1400" b="1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3699824" y="3000499"/>
        <a:ext cx="1826133" cy="12174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Google Shape;3;n">
            <a:extLst>
              <a:ext uri="{FF2B5EF4-FFF2-40B4-BE49-F238E27FC236}">
                <a16:creationId xmlns:a16="http://schemas.microsoft.com/office/drawing/2014/main" id="{281599F3-D181-6A75-1371-B6890F50FBF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74193200 w 120000"/>
              <a:gd name="T3" fmla="*/ 0 h 120000"/>
              <a:gd name="T4" fmla="*/ 1741932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Google Shape;4;n">
            <a:extLst>
              <a:ext uri="{FF2B5EF4-FFF2-40B4-BE49-F238E27FC236}">
                <a16:creationId xmlns:a16="http://schemas.microsoft.com/office/drawing/2014/main" id="{87B64A86-C2A7-504B-BD21-C9C36644704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l-GR" altLang="el-GR">
              <a:sym typeface="Arial" panose="020B0604020202020204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1pPr>
    <a:lvl2pPr marL="914400" lvl="1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2pPr>
    <a:lvl3pPr marL="1371600" lvl="2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3pPr>
    <a:lvl4pPr marL="1828800" lvl="3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4pPr>
    <a:lvl5pPr marL="2286000" lvl="4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64;p1:notes">
            <a:extLst>
              <a:ext uri="{FF2B5EF4-FFF2-40B4-BE49-F238E27FC236}">
                <a16:creationId xmlns:a16="http://schemas.microsoft.com/office/drawing/2014/main" id="{1A9B0982-8D28-1057-D3EC-D843B6F9BFD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3" name="Google Shape;65;p1:notes">
            <a:extLst>
              <a:ext uri="{FF2B5EF4-FFF2-40B4-BE49-F238E27FC236}">
                <a16:creationId xmlns:a16="http://schemas.microsoft.com/office/drawing/2014/main" id="{0005546E-2BF7-A001-C556-F8298A72F55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Google Shape;87;g3093d8a89c4_0_0:notes">
            <a:extLst>
              <a:ext uri="{FF2B5EF4-FFF2-40B4-BE49-F238E27FC236}">
                <a16:creationId xmlns:a16="http://schemas.microsoft.com/office/drawing/2014/main" id="{4E319A0F-88E5-50F4-99AF-70A3A19D542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1" name="Google Shape;88;g3093d8a89c4_0_0:notes">
            <a:extLst>
              <a:ext uri="{FF2B5EF4-FFF2-40B4-BE49-F238E27FC236}">
                <a16:creationId xmlns:a16="http://schemas.microsoft.com/office/drawing/2014/main" id="{E92A2C46-24B7-BC71-D0E8-D8502BEDBE82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Google Shape;94;g3093d8a89c4_0_11:notes">
            <a:extLst>
              <a:ext uri="{FF2B5EF4-FFF2-40B4-BE49-F238E27FC236}">
                <a16:creationId xmlns:a16="http://schemas.microsoft.com/office/drawing/2014/main" id="{BE7CE6FA-B68D-87A6-FA2B-6A97E5E8C6C5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867" name="Google Shape;95;g3093d8a89c4_0_11:notes">
            <a:extLst>
              <a:ext uri="{FF2B5EF4-FFF2-40B4-BE49-F238E27FC236}">
                <a16:creationId xmlns:a16="http://schemas.microsoft.com/office/drawing/2014/main" id="{117E4D5E-9F5A-B436-5BA3-FBCC3A3B54A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Google Shape;188;g309216aeebb_0_12:notes">
            <a:extLst>
              <a:ext uri="{FF2B5EF4-FFF2-40B4-BE49-F238E27FC236}">
                <a16:creationId xmlns:a16="http://schemas.microsoft.com/office/drawing/2014/main" id="{CACD175F-ADC5-F6CE-F709-9388C3FE3C2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38915" name="Google Shape;189;g309216aeebb_0_12:notes">
            <a:extLst>
              <a:ext uri="{FF2B5EF4-FFF2-40B4-BE49-F238E27FC236}">
                <a16:creationId xmlns:a16="http://schemas.microsoft.com/office/drawing/2014/main" id="{CBFA2B49-DBAF-A855-2D01-E28177357A98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Google Shape;188;g309216aeebb_0_12:notes">
            <a:extLst>
              <a:ext uri="{FF2B5EF4-FFF2-40B4-BE49-F238E27FC236}">
                <a16:creationId xmlns:a16="http://schemas.microsoft.com/office/drawing/2014/main" id="{A4FCD138-0F0F-AB2B-D99D-54D42425AEF1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40963" name="Google Shape;189;g309216aeebb_0_12:notes">
            <a:extLst>
              <a:ext uri="{FF2B5EF4-FFF2-40B4-BE49-F238E27FC236}">
                <a16:creationId xmlns:a16="http://schemas.microsoft.com/office/drawing/2014/main" id="{C9ED06CA-F2F9-30B3-15CE-1D81405CDE4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D96C2EC0-D759-2C6F-F07F-61EB2B55E32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DD22E104-6869-A7E2-01BF-DE47E72DB97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Pts val="1100"/>
              <a:buFont typeface="Arial" panose="020B0604020202020204" pitchFamily="34" charset="0"/>
              <a:buChar char="●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88;g309216aeebb_0_12:notes">
            <a:extLst>
              <a:ext uri="{FF2B5EF4-FFF2-40B4-BE49-F238E27FC236}">
                <a16:creationId xmlns:a16="http://schemas.microsoft.com/office/drawing/2014/main" id="{99F8AEEF-D4EE-09FC-F8B5-CF3D0C54B07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46083" name="Google Shape;189;g309216aeebb_0_12:notes">
            <a:extLst>
              <a:ext uri="{FF2B5EF4-FFF2-40B4-BE49-F238E27FC236}">
                <a16:creationId xmlns:a16="http://schemas.microsoft.com/office/drawing/2014/main" id="{30B55C9C-CC71-D1A6-6599-0092A8ACABDA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188;g309216aeebb_0_12:notes">
            <a:extLst>
              <a:ext uri="{FF2B5EF4-FFF2-40B4-BE49-F238E27FC236}">
                <a16:creationId xmlns:a16="http://schemas.microsoft.com/office/drawing/2014/main" id="{24B5FD13-2630-B703-65CE-0AF90BAAAA92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48131" name="Google Shape;189;g309216aeebb_0_12:notes">
            <a:extLst>
              <a:ext uri="{FF2B5EF4-FFF2-40B4-BE49-F238E27FC236}">
                <a16:creationId xmlns:a16="http://schemas.microsoft.com/office/drawing/2014/main" id="{B3EAF43E-CC1A-9DF0-99D2-728645A08A5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188;g309216aeebb_0_12:notes">
            <a:extLst>
              <a:ext uri="{FF2B5EF4-FFF2-40B4-BE49-F238E27FC236}">
                <a16:creationId xmlns:a16="http://schemas.microsoft.com/office/drawing/2014/main" id="{89F143BA-28B4-F424-E030-2ADA2DD6C680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50179" name="Google Shape;189;g309216aeebb_0_12:notes">
            <a:extLst>
              <a:ext uri="{FF2B5EF4-FFF2-40B4-BE49-F238E27FC236}">
                <a16:creationId xmlns:a16="http://schemas.microsoft.com/office/drawing/2014/main" id="{B0A77795-8DF5-D8D1-C276-63AA8206A1E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188;g309216aeebb_0_12:notes">
            <a:extLst>
              <a:ext uri="{FF2B5EF4-FFF2-40B4-BE49-F238E27FC236}">
                <a16:creationId xmlns:a16="http://schemas.microsoft.com/office/drawing/2014/main" id="{F074177E-B4C1-FA8F-A3BB-F24019E5393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52227" name="Google Shape;189;g309216aeebb_0_12:notes">
            <a:extLst>
              <a:ext uri="{FF2B5EF4-FFF2-40B4-BE49-F238E27FC236}">
                <a16:creationId xmlns:a16="http://schemas.microsoft.com/office/drawing/2014/main" id="{884604FE-3E2D-9377-0E6F-FFEDBBF9017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188;g309216aeebb_0_12:notes">
            <a:extLst>
              <a:ext uri="{FF2B5EF4-FFF2-40B4-BE49-F238E27FC236}">
                <a16:creationId xmlns:a16="http://schemas.microsoft.com/office/drawing/2014/main" id="{F4EC4BF7-798E-CE38-3D6F-5996477D213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54275" name="Google Shape;189;g309216aeebb_0_12:notes">
            <a:extLst>
              <a:ext uri="{FF2B5EF4-FFF2-40B4-BE49-F238E27FC236}">
                <a16:creationId xmlns:a16="http://schemas.microsoft.com/office/drawing/2014/main" id="{DFF6210C-A87D-ECA5-5969-E0AD20509B8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188;g309216aeebb_0_12:notes">
            <a:extLst>
              <a:ext uri="{FF2B5EF4-FFF2-40B4-BE49-F238E27FC236}">
                <a16:creationId xmlns:a16="http://schemas.microsoft.com/office/drawing/2014/main" id="{A14D3BA2-A5D6-FAD5-44BC-4AD6C3E9D41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56323" name="Google Shape;189;g309216aeebb_0_12:notes">
            <a:extLst>
              <a:ext uri="{FF2B5EF4-FFF2-40B4-BE49-F238E27FC236}">
                <a16:creationId xmlns:a16="http://schemas.microsoft.com/office/drawing/2014/main" id="{57632839-6E3E-3572-B616-CF49BD8AB54B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188;g309216aeebb_0_12:notes">
            <a:extLst>
              <a:ext uri="{FF2B5EF4-FFF2-40B4-BE49-F238E27FC236}">
                <a16:creationId xmlns:a16="http://schemas.microsoft.com/office/drawing/2014/main" id="{BC2EECEB-5C7C-936E-25FF-E8B19992EFAE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58371" name="Google Shape;189;g309216aeebb_0_12:notes">
            <a:extLst>
              <a:ext uri="{FF2B5EF4-FFF2-40B4-BE49-F238E27FC236}">
                <a16:creationId xmlns:a16="http://schemas.microsoft.com/office/drawing/2014/main" id="{09CF3828-736A-2BD2-8E31-8691956C023F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188;g309216aeebb_0_12:notes">
            <a:extLst>
              <a:ext uri="{FF2B5EF4-FFF2-40B4-BE49-F238E27FC236}">
                <a16:creationId xmlns:a16="http://schemas.microsoft.com/office/drawing/2014/main" id="{8231AAB2-C9B5-94AE-8B8B-3B4D1FD3D5CD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60419" name="Google Shape;189;g309216aeebb_0_12:notes">
            <a:extLst>
              <a:ext uri="{FF2B5EF4-FFF2-40B4-BE49-F238E27FC236}">
                <a16:creationId xmlns:a16="http://schemas.microsoft.com/office/drawing/2014/main" id="{69962545-2111-65C4-66F7-B270D79DAC4D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950;p3:notes">
            <a:extLst>
              <a:ext uri="{FF2B5EF4-FFF2-40B4-BE49-F238E27FC236}">
                <a16:creationId xmlns:a16="http://schemas.microsoft.com/office/drawing/2014/main" id="{D3C2BDCD-2586-12CB-8707-7B234298EEE6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l-GR" altLang="el-GR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467" name="Google Shape;951;p3:notes">
            <a:extLst>
              <a:ext uri="{FF2B5EF4-FFF2-40B4-BE49-F238E27FC236}">
                <a16:creationId xmlns:a16="http://schemas.microsoft.com/office/drawing/2014/main" id="{BC9579FB-8F0C-E58E-3CF0-0AA77F8E1A50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309676800 w 120000"/>
              <a:gd name="T3" fmla="*/ 0 h 120000"/>
              <a:gd name="T4" fmla="*/ 309676800 w 120000"/>
              <a:gd name="T5" fmla="*/ 97983675 h 120000"/>
              <a:gd name="T6" fmla="*/ 0 w 120000"/>
              <a:gd name="T7" fmla="*/ 97983675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7"/>
          <p:cNvSpPr txBox="1">
            <a:spLocks noGrp="1"/>
          </p:cNvSpPr>
          <p:nvPr>
            <p:ph type="title"/>
          </p:nvPr>
        </p:nvSpPr>
        <p:spPr>
          <a:xfrm>
            <a:off x="252468" y="171371"/>
            <a:ext cx="10620124" cy="594360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672D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72D7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" name="Google Shape;10;p7"/>
          <p:cNvSpPr txBox="1">
            <a:spLocks noGrp="1"/>
          </p:cNvSpPr>
          <p:nvPr>
            <p:ph type="body" idx="1"/>
          </p:nvPr>
        </p:nvSpPr>
        <p:spPr>
          <a:xfrm>
            <a:off x="252468" y="839245"/>
            <a:ext cx="10620124" cy="4772416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8913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3093d8a89c4_0_8"/>
          <p:cNvSpPr txBox="1">
            <a:spLocks noGrp="1"/>
          </p:cNvSpPr>
          <p:nvPr>
            <p:ph type="ctrTitle"/>
          </p:nvPr>
        </p:nvSpPr>
        <p:spPr>
          <a:xfrm>
            <a:off x="817323" y="637575"/>
            <a:ext cx="8991600" cy="14054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672D7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274300" rIns="274300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72D7D"/>
              </a:buClr>
              <a:buSzPts val="3800"/>
              <a:buFont typeface="Arial"/>
              <a:buNone/>
              <a:defRPr sz="3800">
                <a:solidFill>
                  <a:srgbClr val="672D7D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g3093d8a89c4_0_8"/>
          <p:cNvSpPr txBox="1">
            <a:spLocks noGrp="1"/>
          </p:cNvSpPr>
          <p:nvPr>
            <p:ph type="subTitle" idx="1"/>
          </p:nvPr>
        </p:nvSpPr>
        <p:spPr>
          <a:xfrm>
            <a:off x="1179534" y="2217107"/>
            <a:ext cx="8392439" cy="329434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66926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3093d8a89c4_0_61"/>
          <p:cNvSpPr txBox="1">
            <a:spLocks noGrp="1"/>
          </p:cNvSpPr>
          <p:nvPr>
            <p:ph type="title"/>
          </p:nvPr>
        </p:nvSpPr>
        <p:spPr>
          <a:xfrm>
            <a:off x="252468" y="171371"/>
            <a:ext cx="10620124" cy="594360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672D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72D7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7075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252468" y="171371"/>
            <a:ext cx="10620124" cy="594360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672D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72D7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1"/>
          </p:nvPr>
        </p:nvSpPr>
        <p:spPr>
          <a:xfrm>
            <a:off x="252468" y="839245"/>
            <a:ext cx="10620124" cy="4772416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Arial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34855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>
            <a:spLocks noGrp="1"/>
          </p:cNvSpPr>
          <p:nvPr>
            <p:ph type="ctrTitle"/>
          </p:nvPr>
        </p:nvSpPr>
        <p:spPr>
          <a:xfrm>
            <a:off x="817323" y="637575"/>
            <a:ext cx="8991600" cy="14054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672D7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lIns="274300" rIns="274300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72D7D"/>
              </a:buClr>
              <a:buSzPts val="3800"/>
              <a:buFont typeface="Arial"/>
              <a:buNone/>
              <a:defRPr sz="3800">
                <a:solidFill>
                  <a:srgbClr val="672D7D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1"/>
          </p:nvPr>
        </p:nvSpPr>
        <p:spPr>
          <a:xfrm>
            <a:off x="1179534" y="2217107"/>
            <a:ext cx="8392439" cy="329434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99413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9"/>
          <p:cNvSpPr txBox="1">
            <a:spLocks noGrp="1"/>
          </p:cNvSpPr>
          <p:nvPr>
            <p:ph type="title"/>
          </p:nvPr>
        </p:nvSpPr>
        <p:spPr>
          <a:xfrm>
            <a:off x="252468" y="171371"/>
            <a:ext cx="10620124" cy="594360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672D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72D7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body" idx="1"/>
          </p:nvPr>
        </p:nvSpPr>
        <p:spPr>
          <a:xfrm>
            <a:off x="279023" y="846822"/>
            <a:ext cx="5267195" cy="4744734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2"/>
          </p:nvPr>
        </p:nvSpPr>
        <p:spPr>
          <a:xfrm>
            <a:off x="5605397" y="846822"/>
            <a:ext cx="5204565" cy="4744734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03122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330833" y="835495"/>
            <a:ext cx="5191056" cy="402202"/>
          </a:xfrm>
          <a:prstGeom prst="rect">
            <a:avLst/>
          </a:prstGeom>
          <a:noFill/>
          <a:ln>
            <a:noFill/>
          </a:ln>
        </p:spPr>
        <p:txBody>
          <a:bodyPr spcFirstLastPara="1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330832" y="1319737"/>
            <a:ext cx="5191055" cy="4298186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3"/>
          </p:nvPr>
        </p:nvSpPr>
        <p:spPr>
          <a:xfrm>
            <a:off x="5630449" y="1312223"/>
            <a:ext cx="5191054" cy="43057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4"/>
          </p:nvPr>
        </p:nvSpPr>
        <p:spPr>
          <a:xfrm>
            <a:off x="5630449" y="837876"/>
            <a:ext cx="5191057" cy="402202"/>
          </a:xfrm>
          <a:prstGeom prst="rect">
            <a:avLst/>
          </a:prstGeom>
          <a:noFill/>
          <a:ln>
            <a:noFill/>
          </a:ln>
        </p:spPr>
        <p:txBody>
          <a:bodyPr spcFirstLastPara="1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title"/>
          </p:nvPr>
        </p:nvSpPr>
        <p:spPr>
          <a:xfrm>
            <a:off x="252468" y="171371"/>
            <a:ext cx="10620124" cy="594360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672D7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72D7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78826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233390-B107-1D62-3FB2-A3DB77E7D38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07537" y="4221088"/>
            <a:ext cx="10560051" cy="1370659"/>
          </a:xfrm>
        </p:spPr>
        <p:txBody>
          <a:bodyPr/>
          <a:lstStyle>
            <a:lvl1pPr algn="ctr">
              <a:defRPr sz="2399">
                <a:solidFill>
                  <a:schemeClr val="bg1"/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12777" y="477355"/>
            <a:ext cx="10657086" cy="21602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spcBef>
                <a:spcPts val="0"/>
              </a:spcBef>
              <a:buFont typeface="Webdings" pitchFamily="18" charset="2"/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1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PT_Background_Mar15.jpg">
            <a:extLst>
              <a:ext uri="{FF2B5EF4-FFF2-40B4-BE49-F238E27FC236}">
                <a16:creationId xmlns:a16="http://schemas.microsoft.com/office/drawing/2014/main" id="{75D77628-445D-791D-9FFE-33BEB8641E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0D63A72-5F38-49FB-65D8-F1E75DE83D1A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333375"/>
            <a:ext cx="12192000" cy="471488"/>
            <a:chOff x="-395437" y="254000"/>
            <a:chExt cx="12195175" cy="471488"/>
          </a:xfrm>
        </p:grpSpPr>
        <p:cxnSp>
          <p:nvCxnSpPr>
            <p:cNvPr id="4" name="Straight Connector 7">
              <a:extLst>
                <a:ext uri="{FF2B5EF4-FFF2-40B4-BE49-F238E27FC236}">
                  <a16:creationId xmlns:a16="http://schemas.microsoft.com/office/drawing/2014/main" id="{B8D82F89-9B80-4BAB-960E-21321C698BB3}"/>
                </a:ext>
              </a:extLst>
            </p:cNvPr>
            <p:cNvCxnSpPr>
              <a:cxnSpLocks noChangeShapeType="1"/>
            </p:cNvCxnSpPr>
            <p:nvPr userDrawn="1"/>
          </p:nvCxnSpPr>
          <p:spPr bwMode="auto">
            <a:xfrm flipH="1">
              <a:off x="-395437" y="476250"/>
              <a:ext cx="9300891" cy="0"/>
            </a:xfrm>
            <a:prstGeom prst="line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" name="Straight Connector 8">
              <a:extLst>
                <a:ext uri="{FF2B5EF4-FFF2-40B4-BE49-F238E27FC236}">
                  <a16:creationId xmlns:a16="http://schemas.microsoft.com/office/drawing/2014/main" id="{541EEA47-1096-F844-7D1C-417C00C034A7}"/>
                </a:ext>
              </a:extLst>
            </p:cNvPr>
            <p:cNvCxnSpPr>
              <a:cxnSpLocks noChangeShapeType="1"/>
            </p:cNvCxnSpPr>
            <p:nvPr userDrawn="1"/>
          </p:nvCxnSpPr>
          <p:spPr bwMode="auto">
            <a:xfrm flipH="1">
              <a:off x="11245428" y="476250"/>
              <a:ext cx="554310" cy="0"/>
            </a:xfrm>
            <a:prstGeom prst="line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8" name="Picture 9" descr="Z:\CREATIVE\LOGOS\CORPORATE\INTRACOM TELECOM\COMPANY_logo_white_300dpi.png">
              <a:extLst>
                <a:ext uri="{FF2B5EF4-FFF2-40B4-BE49-F238E27FC236}">
                  <a16:creationId xmlns:a16="http://schemas.microsoft.com/office/drawing/2014/main" id="{3EBA374D-E92D-DBEB-68BA-32AA61B1C131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49915" y="254000"/>
              <a:ext cx="2087563" cy="471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08580" y="2130425"/>
            <a:ext cx="7917976" cy="2090738"/>
          </a:xfrm>
        </p:spPr>
        <p:txBody>
          <a:bodyPr/>
          <a:lstStyle>
            <a:lvl1pPr algn="ctr">
              <a:defRPr sz="2999">
                <a:solidFill>
                  <a:schemeClr val="bg1"/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08580" y="4293097"/>
            <a:ext cx="7917976" cy="79216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Font typeface="Webdings" pitchFamily="18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3400303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639B0BC-9FFC-EBF8-CBCF-D3B712F76DB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88" y="0"/>
            <a:ext cx="12190412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10C2FF1D-32E2-92D8-ECA8-BACA5850FD8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None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None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buNone/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None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buNone/>
              <a:defRPr sz="1400">
                <a:solidFill>
                  <a:srgbClr val="3C3C3C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E5DE0F2E-6B94-9769-451A-464E1A3E6E1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56B3F421-B2C4-4949-A6AF-C764CD474322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2264979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86DD252-6F37-C530-DBB0-A160C41605A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0464695D-EB3F-78FC-06DD-AE0D3511728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 marL="266620" indent="-266620"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 marL="630049" indent="-292012">
              <a:buClr>
                <a:srgbClr val="C50000"/>
              </a:buClr>
              <a:buFont typeface="Wingdings" panose="05000000000000000000" pitchFamily="2" charset="2"/>
              <a:buChar char="§"/>
              <a:defRPr sz="1600">
                <a:solidFill>
                  <a:srgbClr val="3C3C3C"/>
                </a:solidFill>
              </a:defRPr>
            </a:lvl2pPr>
            <a:lvl3pPr marL="985542" indent="-355493">
              <a:buClr>
                <a:srgbClr val="C50000"/>
              </a:buClr>
              <a:buFont typeface="Arial" panose="020B0604020202020204" pitchFamily="34" charset="0"/>
              <a:buChar char="•"/>
              <a:defRPr sz="1500">
                <a:solidFill>
                  <a:srgbClr val="3C3C3C"/>
                </a:solidFill>
              </a:defRPr>
            </a:lvl3pPr>
            <a:lvl4pPr marL="1339448" indent="-353907"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 marL="1793337" indent="-355493"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86314CDD-FAB9-E115-6A8B-9B8E5EDC306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8593C570-724A-469E-AAD1-84399946A83F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2693059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70722D0-7DAC-0D04-BF48-7EEE558ADB5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0110CEF9-8312-5993-6FB5-1E52813F85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+mj-lt"/>
              <a:buAutoNum type="arabicPeriod"/>
              <a:defRPr sz="1600">
                <a:solidFill>
                  <a:srgbClr val="3C3C3C"/>
                </a:solidFill>
              </a:defRPr>
            </a:lvl1pPr>
            <a:lvl2pPr marL="1009469" indent="-399930">
              <a:buClr>
                <a:srgbClr val="C50000"/>
              </a:buClr>
              <a:buFont typeface="+mj-lt"/>
              <a:buAutoNum type="romanLcPeriod"/>
              <a:defRPr sz="1600">
                <a:solidFill>
                  <a:srgbClr val="3C3C3C"/>
                </a:solidFill>
              </a:defRPr>
            </a:lvl2pPr>
            <a:lvl3pPr marL="1561875" indent="-342797">
              <a:buClr>
                <a:srgbClr val="C50000"/>
              </a:buClr>
              <a:buFont typeface="+mj-lt"/>
              <a:buAutoNum type="alphaLcParenR"/>
              <a:defRPr sz="1500">
                <a:solidFill>
                  <a:srgbClr val="3C3C3C"/>
                </a:solidFill>
              </a:defRPr>
            </a:lvl3pPr>
            <a:lvl4pPr marL="2171414" indent="-342797">
              <a:buClr>
                <a:srgbClr val="C50000"/>
              </a:buClr>
              <a:buFont typeface="+mj-lt"/>
              <a:buAutoNum type="arabicPeriod"/>
              <a:defRPr sz="1400">
                <a:solidFill>
                  <a:srgbClr val="3C3C3C"/>
                </a:solidFill>
              </a:defRPr>
            </a:lvl4pPr>
            <a:lvl5pPr marL="2780953" indent="-342797">
              <a:buClr>
                <a:srgbClr val="C50000"/>
              </a:buClr>
              <a:buFont typeface="+mj-lt"/>
              <a:buAutoNum type="arabicPeriod"/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D92C84BF-0E49-5375-8C23-A809DEA8AE6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79CB603E-9235-4709-9F99-FF6A6B95FD8A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35392767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7AC056C-1F8B-4AAB-A66C-4E72E148E88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67B565F0-6CCB-B117-1E93-27329601D4F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4">
            <a:extLst>
              <a:ext uri="{FF2B5EF4-FFF2-40B4-BE49-F238E27FC236}">
                <a16:creationId xmlns:a16="http://schemas.microsoft.com/office/drawing/2014/main" id="{25BD7C15-6020-8F0C-6A8F-97AAC6DDAF99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25475" y="1700213"/>
            <a:ext cx="5038725" cy="0"/>
          </a:xfrm>
          <a:prstGeom prst="line">
            <a:avLst/>
          </a:prstGeom>
          <a:noFill/>
          <a:ln w="28575">
            <a:solidFill>
              <a:srgbClr val="C5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l-G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1" y="1341440"/>
            <a:ext cx="5038688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90BEF39B-3F3C-138B-F19F-B1CA75C0556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4843D653-BAC7-4AD3-BCAC-56A9C0CEE748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3226978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D2D6698-A189-7E39-18F1-07244E4E317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8AB25C25-4A06-A69A-0D69-34235726DE1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4">
            <a:extLst>
              <a:ext uri="{FF2B5EF4-FFF2-40B4-BE49-F238E27FC236}">
                <a16:creationId xmlns:a16="http://schemas.microsoft.com/office/drawing/2014/main" id="{E1756BAD-2D79-040C-4AA9-2195A0EC871E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25475" y="1700213"/>
            <a:ext cx="5038725" cy="0"/>
          </a:xfrm>
          <a:prstGeom prst="line">
            <a:avLst/>
          </a:prstGeom>
          <a:noFill/>
          <a:ln w="28575">
            <a:solidFill>
              <a:srgbClr val="C5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l-GR"/>
          </a:p>
        </p:txBody>
      </p:sp>
      <p:sp>
        <p:nvSpPr>
          <p:cNvPr id="6" name="Line 4">
            <a:extLst>
              <a:ext uri="{FF2B5EF4-FFF2-40B4-BE49-F238E27FC236}">
                <a16:creationId xmlns:a16="http://schemas.microsoft.com/office/drawing/2014/main" id="{C53B4AB9-446F-E838-6B99-512C0193A24C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599238" y="1700213"/>
            <a:ext cx="5038725" cy="0"/>
          </a:xfrm>
          <a:prstGeom prst="line">
            <a:avLst/>
          </a:prstGeom>
          <a:noFill/>
          <a:ln w="28575">
            <a:solidFill>
              <a:srgbClr val="C5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l-G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1" y="1341440"/>
            <a:ext cx="5038688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6599924" y="1340768"/>
            <a:ext cx="5038688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BD9999C5-D649-5849-8AD1-916C1D9014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AEC66056-6EE6-48AE-B528-8CEDC4C848D2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37198126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33A0B9-F1BB-1492-EC11-360300EDB61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8" descr="Z:\PRESENTATIONS\TELECOM\DRAFT-2Q2014\header.png">
            <a:extLst>
              <a:ext uri="{FF2B5EF4-FFF2-40B4-BE49-F238E27FC236}">
                <a16:creationId xmlns:a16="http://schemas.microsoft.com/office/drawing/2014/main" id="{2178B200-797C-0318-F89E-F9FDF0B057F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8"/>
          <a:stretch>
            <a:fillRect/>
          </a:stretch>
        </p:blipFill>
        <p:spPr bwMode="auto">
          <a:xfrm>
            <a:off x="0" y="0"/>
            <a:ext cx="4697413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4707F545-74DE-A37D-4A64-9D667157BDB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rgbClr val="C5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 marL="266620" indent="-266620"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 marL="630049" indent="-292012"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 marL="985542" indent="-215835"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 marL="1437844" indent="-304709"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 marL="1793337" indent="-304709"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0E450A6A-BF6C-0138-2BD4-D6984386FA0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88C39CB4-0F76-468C-8BA7-F54C38BFABA8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2023344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0ECB69-1AF0-60FC-BFE4-89887A4D38C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5553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D1B59E-9BFD-810F-2651-4CE44690EC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21398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pPr lvl="0"/>
            <a:r>
              <a:rPr lang="en-US" altLang="ja-JP" noProof="0"/>
              <a:t>Click icon to add picture</a:t>
            </a:r>
            <a:endParaRPr lang="ja-JP" altLang="en-US" noProof="0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1"/>
          </p:nvPr>
        </p:nvSpPr>
        <p:spPr>
          <a:xfrm>
            <a:off x="832154" y="0"/>
            <a:ext cx="4267201" cy="6858000"/>
          </a:xfr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lang="en-US" altLang="ja-JP"/>
              <a:t>Click to edit Master text styles</a:t>
            </a:r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2"/>
          </p:nvPr>
        </p:nvSpPr>
        <p:spPr>
          <a:xfrm>
            <a:off x="1070111" y="1283571"/>
            <a:ext cx="3791285" cy="2898721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19987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ja-JP"/>
              <a:t>Click to edit Master text styles</a:t>
            </a:r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/>
          </p:nvPr>
        </p:nvSpPr>
        <p:spPr>
          <a:xfrm>
            <a:off x="1070111" y="4069981"/>
            <a:ext cx="3791285" cy="807577"/>
          </a:xfrm>
          <a:noFill/>
        </p:spPr>
        <p:txBody>
          <a:bodyPr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93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ja-JP"/>
              <a:t>Click to edit Master text styles</a:t>
            </a:r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4"/>
          </p:nvPr>
        </p:nvSpPr>
        <p:spPr>
          <a:xfrm>
            <a:off x="5963355" y="6425938"/>
            <a:ext cx="432000" cy="432067"/>
          </a:xfr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lang="en-US" altLang="ja-JP"/>
              <a:t>Click to edit Master text styles</a:t>
            </a:r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5"/>
          </p:nvPr>
        </p:nvSpPr>
        <p:spPr>
          <a:xfrm>
            <a:off x="5531353" y="5993872"/>
            <a:ext cx="432000" cy="432067"/>
          </a:xfr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lang="en-US" altLang="ja-JP"/>
              <a:t>Click to edit Master text styles</a:t>
            </a:r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26"/>
          </p:nvPr>
        </p:nvSpPr>
        <p:spPr>
          <a:xfrm>
            <a:off x="5099355" y="5561805"/>
            <a:ext cx="432000" cy="432067"/>
          </a:xfr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lang="en-US" altLang="ja-JP"/>
              <a:t>Click to edit Master text styles</a:t>
            </a:r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27"/>
          </p:nvPr>
        </p:nvSpPr>
        <p:spPr>
          <a:xfrm>
            <a:off x="5099355" y="6425938"/>
            <a:ext cx="432000" cy="432067"/>
          </a:xfrm>
          <a:solidFill>
            <a:schemeClr val="accent3">
              <a:alpha val="70000"/>
            </a:schemeClr>
          </a:solidFill>
        </p:spPr>
        <p:txBody>
          <a:bodyPr/>
          <a:lstStyle/>
          <a:p>
            <a:pPr lvl="0"/>
            <a:r>
              <a:rPr lang="en-US" altLang="ja-JP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7558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22E22C6-356F-7E54-B03A-C107EB9A333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88" y="0"/>
            <a:ext cx="12190412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 sz="1600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AEE27E59-5589-5168-08E7-B37C67140DE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8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None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None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buNone/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None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buNone/>
              <a:defRPr sz="1400">
                <a:solidFill>
                  <a:srgbClr val="3C3C3C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7CB63A96-8E50-2F8E-9F4C-0979F6FA04D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>
            <a:lvl1pPr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fld id="{036EEAE3-E77B-4244-8B37-5597966D8E19}" type="slidenum">
              <a:rPr lang="ru-RU" altLang="el-GR"/>
              <a:pPr/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449534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EA4615-2EE8-044F-8833-1DDCC01C73B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007537" y="4221088"/>
            <a:ext cx="10560051" cy="1370659"/>
          </a:xfrm>
        </p:spPr>
        <p:txBody>
          <a:bodyPr/>
          <a:lstStyle>
            <a:lvl1pPr algn="ctr">
              <a:defRPr sz="2399">
                <a:solidFill>
                  <a:schemeClr val="bg1"/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12777" y="477355"/>
            <a:ext cx="10657086" cy="216024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spcBef>
                <a:spcPts val="0"/>
              </a:spcBef>
              <a:buFont typeface="Webdings" pitchFamily="18" charset="2"/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3476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PT_Background_Mar15.jpg">
            <a:extLst>
              <a:ext uri="{FF2B5EF4-FFF2-40B4-BE49-F238E27FC236}">
                <a16:creationId xmlns:a16="http://schemas.microsoft.com/office/drawing/2014/main" id="{B4BE9BF7-2CAF-6A5B-7C0A-AC6368D478A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9DD9B8E-B6FB-AE7F-552E-116E483C2BF1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333375"/>
            <a:ext cx="12192000" cy="471488"/>
            <a:chOff x="-395437" y="254000"/>
            <a:chExt cx="12195175" cy="471488"/>
          </a:xfrm>
        </p:grpSpPr>
        <p:cxnSp>
          <p:nvCxnSpPr>
            <p:cNvPr id="4" name="Straight Connector 7">
              <a:extLst>
                <a:ext uri="{FF2B5EF4-FFF2-40B4-BE49-F238E27FC236}">
                  <a16:creationId xmlns:a16="http://schemas.microsoft.com/office/drawing/2014/main" id="{B661EF16-71E3-68E3-8301-C298DFB548F6}"/>
                </a:ext>
              </a:extLst>
            </p:cNvPr>
            <p:cNvCxnSpPr>
              <a:cxnSpLocks noChangeShapeType="1"/>
            </p:cNvCxnSpPr>
            <p:nvPr userDrawn="1"/>
          </p:nvCxnSpPr>
          <p:spPr bwMode="auto">
            <a:xfrm flipH="1">
              <a:off x="-395437" y="476250"/>
              <a:ext cx="9300891" cy="0"/>
            </a:xfrm>
            <a:prstGeom prst="line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" name="Straight Connector 8">
              <a:extLst>
                <a:ext uri="{FF2B5EF4-FFF2-40B4-BE49-F238E27FC236}">
                  <a16:creationId xmlns:a16="http://schemas.microsoft.com/office/drawing/2014/main" id="{91BFE187-A236-1002-4D13-B8E909CC98AA}"/>
                </a:ext>
              </a:extLst>
            </p:cNvPr>
            <p:cNvCxnSpPr>
              <a:cxnSpLocks noChangeShapeType="1"/>
            </p:cNvCxnSpPr>
            <p:nvPr userDrawn="1"/>
          </p:nvCxnSpPr>
          <p:spPr bwMode="auto">
            <a:xfrm flipH="1">
              <a:off x="11245428" y="476250"/>
              <a:ext cx="554310" cy="0"/>
            </a:xfrm>
            <a:prstGeom prst="line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8" name="Picture 9" descr="Z:\CREATIVE\LOGOS\CORPORATE\INTRACOM TELECOM\COMPANY_logo_white_300dpi.png">
              <a:extLst>
                <a:ext uri="{FF2B5EF4-FFF2-40B4-BE49-F238E27FC236}">
                  <a16:creationId xmlns:a16="http://schemas.microsoft.com/office/drawing/2014/main" id="{EB7C3A48-CC5C-8308-865A-341CF528DF47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49915" y="254000"/>
              <a:ext cx="2087563" cy="471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208580" y="2130425"/>
            <a:ext cx="7917976" cy="2090738"/>
          </a:xfrm>
        </p:spPr>
        <p:txBody>
          <a:bodyPr/>
          <a:lstStyle>
            <a:lvl1pPr algn="ctr">
              <a:defRPr sz="2999">
                <a:solidFill>
                  <a:schemeClr val="bg1"/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08580" y="4293097"/>
            <a:ext cx="7917976" cy="792163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Font typeface="Webdings" pitchFamily="18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4067504249"/>
      </p:ext>
    </p:extLst>
  </p:cSld>
  <p:clrMapOvr>
    <a:masterClrMapping/>
  </p:clrMapOvr>
  <p:transition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59EBCEF-755A-E0E1-0AEC-5389B77A105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88" y="0"/>
            <a:ext cx="12190412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5FEFC46A-068A-0FF6-C287-FA930B15F19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None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None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buNone/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None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buNone/>
              <a:defRPr sz="1400">
                <a:solidFill>
                  <a:srgbClr val="3C3C3C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CCFB329F-3BA2-832E-CD3A-C3C1F3B633A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847E3CF9-CCEE-4B40-BE69-11FCD0491581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10107315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7864E3-3C3E-4F9A-6E0C-E9DFF87B74F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3CA50A8E-EF30-77C1-C6E8-2BEB8985C3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 marL="266620" indent="-266620"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 marL="630049" indent="-292012">
              <a:buClr>
                <a:srgbClr val="C50000"/>
              </a:buClr>
              <a:buFont typeface="Wingdings" panose="05000000000000000000" pitchFamily="2" charset="2"/>
              <a:buChar char="§"/>
              <a:defRPr sz="1600">
                <a:solidFill>
                  <a:srgbClr val="3C3C3C"/>
                </a:solidFill>
              </a:defRPr>
            </a:lvl2pPr>
            <a:lvl3pPr marL="985542" indent="-355493">
              <a:buClr>
                <a:srgbClr val="C50000"/>
              </a:buClr>
              <a:buFont typeface="Arial" panose="020B0604020202020204" pitchFamily="34" charset="0"/>
              <a:buChar char="•"/>
              <a:defRPr sz="1500">
                <a:solidFill>
                  <a:srgbClr val="3C3C3C"/>
                </a:solidFill>
              </a:defRPr>
            </a:lvl3pPr>
            <a:lvl4pPr marL="1339448" indent="-353907"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 marL="1793337" indent="-355493"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FAF046E4-63D2-FD78-EB16-352B94B2B5C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7613F92D-7063-43B3-99E7-B3F775B4D39C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31216681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A7EB5F3-6E43-B025-226E-15027CCDEDD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FC122774-4DE4-84EF-CE8A-B4D56AFC2F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+mj-lt"/>
              <a:buAutoNum type="arabicPeriod"/>
              <a:defRPr sz="1600">
                <a:solidFill>
                  <a:srgbClr val="3C3C3C"/>
                </a:solidFill>
              </a:defRPr>
            </a:lvl1pPr>
            <a:lvl2pPr marL="1009469" indent="-399930">
              <a:buClr>
                <a:srgbClr val="C50000"/>
              </a:buClr>
              <a:buFont typeface="+mj-lt"/>
              <a:buAutoNum type="romanLcPeriod"/>
              <a:defRPr sz="1600">
                <a:solidFill>
                  <a:srgbClr val="3C3C3C"/>
                </a:solidFill>
              </a:defRPr>
            </a:lvl2pPr>
            <a:lvl3pPr marL="1561875" indent="-342797">
              <a:buClr>
                <a:srgbClr val="C50000"/>
              </a:buClr>
              <a:buFont typeface="+mj-lt"/>
              <a:buAutoNum type="alphaLcParenR"/>
              <a:defRPr sz="1500">
                <a:solidFill>
                  <a:srgbClr val="3C3C3C"/>
                </a:solidFill>
              </a:defRPr>
            </a:lvl3pPr>
            <a:lvl4pPr marL="2171414" indent="-342797">
              <a:buClr>
                <a:srgbClr val="C50000"/>
              </a:buClr>
              <a:buFont typeface="+mj-lt"/>
              <a:buAutoNum type="arabicPeriod"/>
              <a:defRPr sz="1400">
                <a:solidFill>
                  <a:srgbClr val="3C3C3C"/>
                </a:solidFill>
              </a:defRPr>
            </a:lvl4pPr>
            <a:lvl5pPr marL="2780953" indent="-342797">
              <a:buClr>
                <a:srgbClr val="C50000"/>
              </a:buClr>
              <a:buFont typeface="+mj-lt"/>
              <a:buAutoNum type="arabicPeriod"/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913E1187-C3D9-FF94-B6EE-537AB979831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5BF7CB2E-F691-4996-A9D7-4EBB54271D04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33928802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E6F2FD2-8BDC-FF86-0742-E6230DA6F45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EE26D22A-0551-DEF9-6723-2177A93FF8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4">
            <a:extLst>
              <a:ext uri="{FF2B5EF4-FFF2-40B4-BE49-F238E27FC236}">
                <a16:creationId xmlns:a16="http://schemas.microsoft.com/office/drawing/2014/main" id="{643CB9E2-3D0B-C933-F097-A894082724D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25475" y="1700213"/>
            <a:ext cx="5038725" cy="0"/>
          </a:xfrm>
          <a:prstGeom prst="line">
            <a:avLst/>
          </a:prstGeom>
          <a:noFill/>
          <a:ln w="28575">
            <a:solidFill>
              <a:srgbClr val="C5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l-G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1" y="1341440"/>
            <a:ext cx="5038688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48A0E356-1375-62B6-52B5-BF2114419F4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1F1B1493-2109-47E3-86C4-2B874E4A1395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10005232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73EEFAA-8A99-8BBE-3494-3E85E0B5C8B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C027D988-C06D-3591-696C-3CFDCF188EB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4">
            <a:extLst>
              <a:ext uri="{FF2B5EF4-FFF2-40B4-BE49-F238E27FC236}">
                <a16:creationId xmlns:a16="http://schemas.microsoft.com/office/drawing/2014/main" id="{A99D3BE1-49D8-C2A6-7F5F-2B373D81F8C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25475" y="1700213"/>
            <a:ext cx="5038725" cy="0"/>
          </a:xfrm>
          <a:prstGeom prst="line">
            <a:avLst/>
          </a:prstGeom>
          <a:noFill/>
          <a:ln w="28575">
            <a:solidFill>
              <a:srgbClr val="C5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l-GR"/>
          </a:p>
        </p:txBody>
      </p:sp>
      <p:sp>
        <p:nvSpPr>
          <p:cNvPr id="6" name="Line 4">
            <a:extLst>
              <a:ext uri="{FF2B5EF4-FFF2-40B4-BE49-F238E27FC236}">
                <a16:creationId xmlns:a16="http://schemas.microsoft.com/office/drawing/2014/main" id="{6BE91EA2-39EB-48BF-2308-9E1AA8D3D7CB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6599238" y="1700213"/>
            <a:ext cx="5038725" cy="0"/>
          </a:xfrm>
          <a:prstGeom prst="line">
            <a:avLst/>
          </a:prstGeom>
          <a:noFill/>
          <a:ln w="28575">
            <a:solidFill>
              <a:srgbClr val="C5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l-G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1" y="1341440"/>
            <a:ext cx="5038688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6599924" y="1340768"/>
            <a:ext cx="5038688" cy="4608512"/>
          </a:xfrm>
          <a:prstGeom prst="rect">
            <a:avLst/>
          </a:prstGeom>
        </p:spPr>
        <p:txBody>
          <a:bodyPr/>
          <a:lstStyle>
            <a:lvl1pPr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1EA55928-AF95-ADFD-6B63-89AFCE19AF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1FF47F56-8EF3-46AA-ACE8-27AC065C1813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25381882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9D275C-0BE4-1C0B-95D1-1D731A0FE59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8" descr="Z:\PRESENTATIONS\TELECOM\DRAFT-2Q2014\header.png">
            <a:extLst>
              <a:ext uri="{FF2B5EF4-FFF2-40B4-BE49-F238E27FC236}">
                <a16:creationId xmlns:a16="http://schemas.microsoft.com/office/drawing/2014/main" id="{FC21711C-0130-C8D2-36F1-4D4AF91E37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28"/>
          <a:stretch>
            <a:fillRect/>
          </a:stretch>
        </p:blipFill>
        <p:spPr bwMode="auto">
          <a:xfrm>
            <a:off x="0" y="0"/>
            <a:ext cx="4697413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E9C94D00-10CE-4D4D-6C79-415169E112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rgbClr val="C50000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23392" y="1341440"/>
            <a:ext cx="10944192" cy="4608512"/>
          </a:xfrm>
          <a:prstGeom prst="rect">
            <a:avLst/>
          </a:prstGeom>
        </p:spPr>
        <p:txBody>
          <a:bodyPr/>
          <a:lstStyle>
            <a:lvl1pPr marL="266620" indent="-266620">
              <a:buClr>
                <a:srgbClr val="C50000"/>
              </a:buClr>
              <a:buSzPct val="100000"/>
              <a:buFont typeface="PF Square Sans Pro" pitchFamily="2" charset="0"/>
              <a:buChar char="▶"/>
              <a:defRPr sz="1600">
                <a:solidFill>
                  <a:srgbClr val="3C3C3C"/>
                </a:solidFill>
              </a:defRPr>
            </a:lvl1pPr>
            <a:lvl2pPr marL="630049" indent="-292012">
              <a:buClr>
                <a:srgbClr val="C50000"/>
              </a:buClr>
              <a:buFont typeface="BPreplay" pitchFamily="50" charset="0"/>
              <a:buChar char="•"/>
              <a:defRPr sz="1600">
                <a:solidFill>
                  <a:srgbClr val="3C3C3C"/>
                </a:solidFill>
              </a:defRPr>
            </a:lvl2pPr>
            <a:lvl3pPr marL="985542" indent="-215835">
              <a:buClr>
                <a:srgbClr val="C50000"/>
              </a:buClr>
              <a:defRPr sz="1500">
                <a:solidFill>
                  <a:srgbClr val="3C3C3C"/>
                </a:solidFill>
              </a:defRPr>
            </a:lvl3pPr>
            <a:lvl4pPr marL="1437844" indent="-304709">
              <a:buClr>
                <a:srgbClr val="C50000"/>
              </a:buClr>
              <a:buFont typeface="PF Square Sans Pro" pitchFamily="2" charset="0"/>
              <a:buChar char=""/>
              <a:defRPr sz="1400">
                <a:solidFill>
                  <a:srgbClr val="3C3C3C"/>
                </a:solidFill>
              </a:defRPr>
            </a:lvl4pPr>
            <a:lvl5pPr marL="1793337" indent="-304709">
              <a:buClr>
                <a:srgbClr val="C50000"/>
              </a:buCl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l-GR" dirty="0"/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D1C8B499-EFC0-1CA3-B83C-0E70ADCDD93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0D2FC631-52B3-49AA-A08A-02440D549F4D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3449239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D13E03-FA4C-5A8B-072B-CF26850A4C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0058610"/>
      </p:ext>
    </p:extLst>
  </p:cSld>
  <p:clrMapOvr>
    <a:masterClrMapping/>
  </p:clrMapOvr>
  <p:transition>
    <p:diamond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372C53-BA88-5E27-C618-726288A12B1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785356"/>
      </p:ext>
    </p:extLst>
  </p:cSld>
  <p:clrMapOvr>
    <a:masterClrMapping/>
  </p:clrMapOvr>
  <p:transition>
    <p:diamond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8D48D4A-C5EC-8AC7-8A9A-BED93B89DF3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0413" cy="981075"/>
          </a:xfrm>
          <a:prstGeom prst="rect">
            <a:avLst/>
          </a:prstGeom>
          <a:gradFill rotWithShape="1">
            <a:gsLst>
              <a:gs pos="0">
                <a:srgbClr val="7A0000"/>
              </a:gs>
              <a:gs pos="50000">
                <a:srgbClr val="B20000"/>
              </a:gs>
              <a:gs pos="100000">
                <a:srgbClr val="D40000"/>
              </a:gs>
            </a:gsLst>
            <a:lin ang="16200000" scaled="1"/>
          </a:gradFill>
          <a:ln>
            <a:noFill/>
          </a:ln>
        </p:spPr>
        <p:txBody>
          <a:bodyPr lIns="0" tIns="0" rIns="0" bIns="0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defRPr/>
            </a:pPr>
            <a:endParaRPr lang="el-GR" altLang="el-GR"/>
          </a:p>
        </p:txBody>
      </p:sp>
      <p:pic>
        <p:nvPicPr>
          <p:cNvPr id="4" name="Picture 9" descr="Z:\CREATIVE\LOGOS\CORPORATE\INTRACOM TELECOM\COMPANY_logo_white_300dpi.png">
            <a:extLst>
              <a:ext uri="{FF2B5EF4-FFF2-40B4-BE49-F238E27FC236}">
                <a16:creationId xmlns:a16="http://schemas.microsoft.com/office/drawing/2014/main" id="{5CFC7C2D-40C7-BD55-7EDE-7ACBC5B20AC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0550" y="333375"/>
            <a:ext cx="2085975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1999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l-GR" dirty="0"/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93735BE4-971D-5CDB-1AC9-40A0AF80C1C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000"/>
            </a:lvl1pPr>
          </a:lstStyle>
          <a:p>
            <a:pPr>
              <a:defRPr/>
            </a:pPr>
            <a:fld id="{BDC1068F-28B2-4E55-8204-C45642F78400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</p:spTree>
    <p:extLst>
      <p:ext uri="{BB962C8B-B14F-4D97-AF65-F5344CB8AC3E}">
        <p14:creationId xmlns:p14="http://schemas.microsoft.com/office/powerpoint/2010/main" val="1932513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5">
            <a:extLst>
              <a:ext uri="{FF2B5EF4-FFF2-40B4-BE49-F238E27FC236}">
                <a16:creationId xmlns:a16="http://schemas.microsoft.com/office/drawing/2014/main" id="{AAFD4757-D13B-68BA-980A-22D5BCC716ED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252413" y="171450"/>
            <a:ext cx="10620375" cy="59372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672D7D"/>
            </a:solidFill>
            <a:miter lim="800000"/>
            <a:headEnd type="none" w="sm" len="sm"/>
            <a:tailEnd type="none" w="sm" len="sm"/>
          </a:ln>
        </p:spPr>
        <p:txBody>
          <a:bodyPr vert="horz" wrap="square" lIns="182875" tIns="182875" rIns="182875" bIns="182875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l-GR" altLang="el-GR">
              <a:sym typeface="Arial" panose="020B0604020202020204" pitchFamily="34" charset="0"/>
            </a:endParaRPr>
          </a:p>
        </p:txBody>
      </p:sp>
      <p:sp>
        <p:nvSpPr>
          <p:cNvPr id="1027" name="Google Shape;7;p5">
            <a:extLst>
              <a:ext uri="{FF2B5EF4-FFF2-40B4-BE49-F238E27FC236}">
                <a16:creationId xmlns:a16="http://schemas.microsoft.com/office/drawing/2014/main" id="{731F07E9-128D-0506-F252-85E133EACD67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252413" y="839788"/>
            <a:ext cx="106203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l-GR" altLang="el-GR">
              <a:sym typeface="Arial" panose="020B0604020202020204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Google Shape;43;p4">
            <a:extLst>
              <a:ext uri="{FF2B5EF4-FFF2-40B4-BE49-F238E27FC236}">
                <a16:creationId xmlns:a16="http://schemas.microsoft.com/office/drawing/2014/main" id="{56F0991D-94F1-CFF9-E170-AE8BF0465D96}"/>
              </a:ext>
            </a:extLst>
          </p:cNvPr>
          <p:cNvSpPr txBox="1">
            <a:spLocks noGrp="1"/>
          </p:cNvSpPr>
          <p:nvPr>
            <p:ph type="title"/>
          </p:nvPr>
        </p:nvSpPr>
        <p:spPr bwMode="auto">
          <a:xfrm>
            <a:off x="252413" y="171450"/>
            <a:ext cx="10620375" cy="59372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672D7D"/>
            </a:solidFill>
            <a:miter lim="800000"/>
            <a:headEnd type="none" w="sm" len="sm"/>
            <a:tailEnd type="none" w="sm" len="sm"/>
          </a:ln>
        </p:spPr>
        <p:txBody>
          <a:bodyPr vert="horz" wrap="square" lIns="182875" tIns="182875" rIns="182875" bIns="182875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l-GR" altLang="el-GR">
              <a:sym typeface="Arial" panose="020B0604020202020204" pitchFamily="34" charset="0"/>
            </a:endParaRPr>
          </a:p>
        </p:txBody>
      </p:sp>
      <p:sp>
        <p:nvSpPr>
          <p:cNvPr id="2051" name="Google Shape;44;p4">
            <a:extLst>
              <a:ext uri="{FF2B5EF4-FFF2-40B4-BE49-F238E27FC236}">
                <a16:creationId xmlns:a16="http://schemas.microsoft.com/office/drawing/2014/main" id="{ACBF79A6-CD99-9AB5-9969-D3EA0D60BC90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252413" y="839788"/>
            <a:ext cx="106203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l-GR" altLang="el-GR">
              <a:sym typeface="Arial" panose="020B0604020202020204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panose="020B0604020202020204" pitchFamily="34" charset="0"/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9">
            <a:extLst>
              <a:ext uri="{FF2B5EF4-FFF2-40B4-BE49-F238E27FC236}">
                <a16:creationId xmlns:a16="http://schemas.microsoft.com/office/drawing/2014/main" id="{0AEF420B-94CB-E220-48EA-38548245D5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3888" y="117475"/>
            <a:ext cx="79676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l-GR"/>
              <a:t>Page title,</a:t>
            </a:r>
            <a:br>
              <a:rPr lang="en-US" altLang="el-GR"/>
            </a:br>
            <a:r>
              <a:rPr lang="en-US" altLang="el-GR"/>
              <a:t>(Arial bold 20pt)</a:t>
            </a:r>
            <a:endParaRPr lang="ru-RU" altLang="el-GR"/>
          </a:p>
        </p:txBody>
      </p:sp>
      <p:sp>
        <p:nvSpPr>
          <p:cNvPr id="3075" name="Rectangle 12">
            <a:extLst>
              <a:ext uri="{FF2B5EF4-FFF2-40B4-BE49-F238E27FC236}">
                <a16:creationId xmlns:a16="http://schemas.microsoft.com/office/drawing/2014/main" id="{DF334E82-252D-5F94-BAE2-7E77588B1DB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3888" y="6453188"/>
            <a:ext cx="527050" cy="2159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Font typeface="Arial" panose="020B0604020202020204" pitchFamily="34" charset="0"/>
              <a:buNone/>
              <a:defRPr sz="13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fld id="{B34D3AE9-0E25-4632-B25A-CB6664D859ED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  <p:pic>
        <p:nvPicPr>
          <p:cNvPr id="3076" name="Picture 27" descr="ICOM-logo">
            <a:extLst>
              <a:ext uri="{FF2B5EF4-FFF2-40B4-BE49-F238E27FC236}">
                <a16:creationId xmlns:a16="http://schemas.microsoft.com/office/drawing/2014/main" id="{E9A06EE3-C80D-F76B-46D0-677C9C80BC3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963" y="333375"/>
            <a:ext cx="2087562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Content Placeholder 2">
            <a:extLst>
              <a:ext uri="{FF2B5EF4-FFF2-40B4-BE49-F238E27FC236}">
                <a16:creationId xmlns:a16="http://schemas.microsoft.com/office/drawing/2014/main" id="{EFF8FA70-CF24-8667-53AC-AB875452545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23888" y="1341438"/>
            <a:ext cx="10944225" cy="46085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5613" indent="-455613" defTabSz="9128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989013" indent="-379413" defTabSz="9128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522413" indent="-303213" defTabSz="9128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2132013" indent="-303213" defTabSz="9128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741613" indent="-303213" defTabSz="9128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3198813" indent="-303213" defTabSz="9128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656013" indent="-303213" defTabSz="9128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4113213" indent="-303213" defTabSz="9128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4570413" indent="-303213" defTabSz="9128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>
                <a:srgbClr val="C50000"/>
              </a:buClr>
              <a:buSzPct val="100000"/>
              <a:buFont typeface="PF Square Sans Pro"/>
              <a:buChar char="▶"/>
              <a:defRPr/>
            </a:pPr>
            <a:r>
              <a:rPr lang="en-US" altLang="el-GR" sz="1600">
                <a:solidFill>
                  <a:srgbClr val="3C3C3C"/>
                </a:solidFill>
              </a:rPr>
              <a:t>Click to edit Master text styles</a:t>
            </a:r>
          </a:p>
          <a:p>
            <a:pPr lvl="1">
              <a:spcBef>
                <a:spcPct val="50000"/>
              </a:spcBef>
              <a:buClr>
                <a:srgbClr val="C50000"/>
              </a:buClr>
              <a:buFont typeface="BPreplay"/>
              <a:buChar char="•"/>
              <a:defRPr/>
            </a:pPr>
            <a:r>
              <a:rPr lang="en-US" altLang="el-GR" sz="1600">
                <a:solidFill>
                  <a:srgbClr val="3C3C3C"/>
                </a:solidFill>
              </a:rPr>
              <a:t>Second level</a:t>
            </a:r>
          </a:p>
          <a:p>
            <a:pPr lvl="2">
              <a:spcBef>
                <a:spcPct val="50000"/>
              </a:spcBef>
              <a:buClr>
                <a:srgbClr val="C5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l-GR" sz="1500">
                <a:solidFill>
                  <a:srgbClr val="3C3C3C"/>
                </a:solidFill>
              </a:rPr>
              <a:t>Third level</a:t>
            </a:r>
          </a:p>
          <a:p>
            <a:pPr lvl="3">
              <a:spcBef>
                <a:spcPct val="50000"/>
              </a:spcBef>
              <a:buClr>
                <a:srgbClr val="C50000"/>
              </a:buClr>
              <a:buFont typeface="PF Square Sans Pro"/>
              <a:buChar char=""/>
              <a:defRPr/>
            </a:pPr>
            <a:r>
              <a:rPr lang="en-US" altLang="el-GR">
                <a:solidFill>
                  <a:srgbClr val="3C3C3C"/>
                </a:solidFill>
              </a:rPr>
              <a:t>Fourth level</a:t>
            </a:r>
          </a:p>
          <a:p>
            <a:pPr lvl="4">
              <a:spcBef>
                <a:spcPct val="50000"/>
              </a:spcBef>
              <a:buClr>
                <a:srgbClr val="C50000"/>
              </a:buClr>
              <a:buFont typeface="Arial" panose="020B0604020202020204" pitchFamily="34" charset="0"/>
              <a:buChar char="–"/>
              <a:defRPr/>
            </a:pPr>
            <a:r>
              <a:rPr lang="en-US" altLang="el-GR">
                <a:solidFill>
                  <a:srgbClr val="3C3C3C"/>
                </a:solidFill>
              </a:rPr>
              <a:t>Fifth level</a:t>
            </a:r>
            <a:endParaRPr lang="el-GR" altLang="el-GR">
              <a:solidFill>
                <a:srgbClr val="3C3C3C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5pPr>
      <a:lvl6pPr marL="609539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6pPr>
      <a:lvl7pPr marL="1219078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7pPr>
      <a:lvl8pPr marL="1828617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8pPr>
      <a:lvl9pPr marL="2438156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9pPr>
    </p:titleStyle>
    <p:bodyStyle>
      <a:lvl1pPr marL="455613" indent="-4556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SzPct val="80000"/>
        <a:buFont typeface="Webdings" panose="05030102010509060703" pitchFamily="18" charset="2"/>
        <a:buBlip>
          <a:blip r:embed="rId13"/>
        </a:buBlip>
        <a:defRPr sz="1600">
          <a:solidFill>
            <a:srgbClr val="3C3C3C"/>
          </a:solidFill>
          <a:latin typeface="+mn-lt"/>
          <a:ea typeface="+mn-ea"/>
          <a:cs typeface="+mn-cs"/>
        </a:defRPr>
      </a:lvl1pPr>
      <a:lvl2pPr marL="989013" indent="-3794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Font typeface="Webdings" panose="05030102010509060703" pitchFamily="18" charset="2"/>
        <a:buChar char="4"/>
        <a:defRPr sz="1600">
          <a:solidFill>
            <a:srgbClr val="3C3C3C"/>
          </a:solidFill>
          <a:latin typeface="+mn-lt"/>
        </a:defRPr>
      </a:lvl2pPr>
      <a:lvl3pPr marL="1522413" indent="-3032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Font typeface="Wingdings" panose="05000000000000000000" pitchFamily="2" charset="2"/>
        <a:buChar char="§"/>
        <a:defRPr sz="1500">
          <a:solidFill>
            <a:srgbClr val="3C3C3C"/>
          </a:solidFill>
          <a:latin typeface="+mn-lt"/>
        </a:defRPr>
      </a:lvl3pPr>
      <a:lvl4pPr marL="2132013" indent="-3032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Char char="•"/>
        <a:defRPr sz="1400">
          <a:solidFill>
            <a:srgbClr val="3C3C3C"/>
          </a:solidFill>
          <a:latin typeface="+mn-lt"/>
        </a:defRPr>
      </a:lvl4pPr>
      <a:lvl5pPr marL="2741613" indent="-3032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Font typeface="Arial" panose="020B0604020202020204" pitchFamily="34" charset="0"/>
        <a:buChar char="–"/>
        <a:defRPr sz="1400">
          <a:solidFill>
            <a:srgbClr val="3C3C3C"/>
          </a:solidFill>
          <a:latin typeface="+mn-lt"/>
        </a:defRPr>
      </a:lvl5pPr>
      <a:lvl6pPr marL="3352465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6pPr>
      <a:lvl7pPr marL="3962003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7pPr>
      <a:lvl8pPr marL="4571542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8pPr>
      <a:lvl9pPr marL="5181081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9pPr>
    </p:bodyStyle>
    <p:otherStyle>
      <a:defPPr>
        <a:defRPr lang="el-GR"/>
      </a:defPPr>
      <a:lvl1pPr marL="0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539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9078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8617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8156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7695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7235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6773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6312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14A3BC-9997-7C68-760C-F66238CC9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638" y="500063"/>
            <a:ext cx="11430000" cy="787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099" name="Text Placeholder 2">
            <a:extLst>
              <a:ext uri="{FF2B5EF4-FFF2-40B4-BE49-F238E27FC236}">
                <a16:creationId xmlns:a16="http://schemas.microsoft.com/office/drawing/2014/main" id="{EEF18C39-BA23-1DC2-2CE3-3EA80A89B8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01638" y="1390650"/>
            <a:ext cx="11430000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/>
              <a:t>Click to edit Master text styles</a:t>
            </a:r>
          </a:p>
          <a:p>
            <a:pPr lvl="1"/>
            <a:r>
              <a:rPr lang="en-US" altLang="el-GR"/>
              <a:t>Second level</a:t>
            </a:r>
          </a:p>
          <a:p>
            <a:pPr lvl="2"/>
            <a:r>
              <a:rPr lang="en-US" altLang="el-GR"/>
              <a:t>Third level</a:t>
            </a:r>
          </a:p>
          <a:p>
            <a:pPr lvl="3"/>
            <a:r>
              <a:rPr lang="en-US" altLang="el-GR"/>
              <a:t>Fourth level</a:t>
            </a:r>
          </a:p>
          <a:p>
            <a:pPr lvl="4"/>
            <a:r>
              <a:rPr lang="en-US" altLang="el-GR"/>
              <a:t>Fifth level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E140288-29D2-5E7A-6C8B-AA2B82F07F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2500" y="6324600"/>
            <a:ext cx="892175" cy="457200"/>
          </a:xfrm>
          <a:prstGeom prst="rect">
            <a:avLst/>
          </a:prstGeom>
        </p:spPr>
        <p:txBody>
          <a:bodyPr anchor="ctr"/>
          <a:lstStyle>
            <a:lvl1pPr algn="r" defTabSz="456888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798" kern="0">
                <a:solidFill>
                  <a:srgbClr val="D8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CDBA0386-76DC-4FBB-97BD-4DF6735EF0B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</p:sldLayoutIdLst>
  <p:hf sldNum="0" hdr="0" dt="0"/>
  <p:txStyles>
    <p:titleStyle>
      <a:lvl1pPr algn="l" defTabSz="9128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300" kern="1200" spc="-120">
          <a:solidFill>
            <a:srgbClr val="C03E47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2pPr>
      <a:lvl3pPr algn="l" defTabSz="9128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3pPr>
      <a:lvl4pPr algn="l" defTabSz="9128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4pPr>
      <a:lvl5pPr algn="l" defTabSz="912813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5pPr>
      <a:lvl6pPr marL="457200" algn="l" defTabSz="912813" rtl="0" fontAlgn="base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6pPr>
      <a:lvl7pPr marL="914400" algn="l" defTabSz="912813" rtl="0" fontAlgn="base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7pPr>
      <a:lvl8pPr marL="1371600" algn="l" defTabSz="912813" rtl="0" fontAlgn="base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8pPr>
      <a:lvl9pPr marL="1828800" algn="l" defTabSz="912813" rtl="0" fontAlgn="base">
        <a:lnSpc>
          <a:spcPct val="85000"/>
        </a:lnSpc>
        <a:spcBef>
          <a:spcPct val="0"/>
        </a:spcBef>
        <a:spcAft>
          <a:spcPct val="0"/>
        </a:spcAft>
        <a:defRPr sz="5300">
          <a:solidFill>
            <a:srgbClr val="C03E47"/>
          </a:solidFill>
          <a:latin typeface="Calibri" panose="020F0502020204030204" pitchFamily="34" charset="0"/>
        </a:defRPr>
      </a:lvl9pPr>
    </p:titleStyle>
    <p:bodyStyle>
      <a:lvl1pPr marL="90488" indent="-90488" algn="l" defTabSz="912813" rtl="0" eaLnBrk="0" fontAlgn="base" hangingPunct="0">
        <a:lnSpc>
          <a:spcPct val="85000"/>
        </a:lnSpc>
        <a:spcBef>
          <a:spcPts val="1300"/>
        </a:spcBef>
        <a:spcAft>
          <a:spcPct val="0"/>
        </a:spcAft>
        <a:buFont typeface="Arial" panose="020B0604020202020204" pitchFamily="34" charset="0"/>
        <a:buChar char=" "/>
        <a:defRPr sz="23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6075" indent="-341313" algn="l" defTabSz="912813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panose="020B0604020202020204" pitchFamily="34" charset="0"/>
        <a:buChar char=" "/>
        <a:defRPr sz="23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7688" indent="-547688" algn="l" defTabSz="912813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panose="020B0604020202020204" pitchFamily="34" charset="0"/>
        <a:buChar char=" "/>
        <a:defRPr sz="1900" i="1" kern="1200">
          <a:solidFill>
            <a:schemeClr val="accent1"/>
          </a:solidFill>
          <a:latin typeface="+mn-lt"/>
          <a:ea typeface="+mn-ea"/>
          <a:cs typeface="+mn-cs"/>
        </a:defRPr>
      </a:lvl3pPr>
      <a:lvl4pPr marL="822325" indent="-822325" algn="l" defTabSz="912813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panose="020B0604020202020204" pitchFamily="34" charset="0"/>
        <a:buChar char=" "/>
        <a:defRPr sz="17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095375" indent="-1095375" algn="l" defTabSz="912813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panose="020B0604020202020204" pitchFamily="34" charset="0"/>
        <a:buChar char=" "/>
        <a:defRPr sz="17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99180" indent="-228443" algn="l" defTabSz="913776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79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399043" indent="-228443" algn="l" defTabSz="913776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79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598907" indent="-228443" algn="l" defTabSz="913776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79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798770" indent="-228443" algn="l" defTabSz="913776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798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888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776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664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7550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4438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1325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8213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5101" algn="l" defTabSz="913776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9">
            <a:extLst>
              <a:ext uri="{FF2B5EF4-FFF2-40B4-BE49-F238E27FC236}">
                <a16:creationId xmlns:a16="http://schemas.microsoft.com/office/drawing/2014/main" id="{1C1F6843-ABE0-95C8-68DD-8635ECFCD7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3888" y="117475"/>
            <a:ext cx="7967662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l-GR"/>
              <a:t>Page title,</a:t>
            </a:r>
            <a:br>
              <a:rPr lang="en-US" altLang="el-GR"/>
            </a:br>
            <a:r>
              <a:rPr lang="en-US" altLang="el-GR"/>
              <a:t>(Arial bold 20pt)</a:t>
            </a:r>
            <a:endParaRPr lang="ru-RU" altLang="el-GR"/>
          </a:p>
        </p:txBody>
      </p:sp>
      <p:sp>
        <p:nvSpPr>
          <p:cNvPr id="5123" name="Rectangle 12">
            <a:extLst>
              <a:ext uri="{FF2B5EF4-FFF2-40B4-BE49-F238E27FC236}">
                <a16:creationId xmlns:a16="http://schemas.microsoft.com/office/drawing/2014/main" id="{23EC4137-940D-D6E9-E4F9-A9E4FB08129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23888" y="6453188"/>
            <a:ext cx="527050" cy="2159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Font typeface="Arial" panose="020B0604020202020204" pitchFamily="34" charset="0"/>
              <a:buNone/>
              <a:defRPr sz="13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fld id="{688C4A18-2041-4A3B-A86F-19BC1A9881BA}" type="slidenum">
              <a:rPr lang="ru-RU" altLang="el-GR"/>
              <a:pPr>
                <a:defRPr/>
              </a:pPr>
              <a:t>‹#›</a:t>
            </a:fld>
            <a:endParaRPr lang="ru-RU" altLang="el-GR"/>
          </a:p>
        </p:txBody>
      </p:sp>
      <p:pic>
        <p:nvPicPr>
          <p:cNvPr id="5124" name="Picture 27" descr="ICOM-logo">
            <a:extLst>
              <a:ext uri="{FF2B5EF4-FFF2-40B4-BE49-F238E27FC236}">
                <a16:creationId xmlns:a16="http://schemas.microsoft.com/office/drawing/2014/main" id="{758E99BC-8193-E9FC-1B2D-80A7D66A88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8963" y="333375"/>
            <a:ext cx="2087562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Content Placeholder 2">
            <a:extLst>
              <a:ext uri="{FF2B5EF4-FFF2-40B4-BE49-F238E27FC236}">
                <a16:creationId xmlns:a16="http://schemas.microsoft.com/office/drawing/2014/main" id="{B5EB95B7-6D9C-B506-3BF5-1CABE424030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23888" y="1341438"/>
            <a:ext cx="10944225" cy="46085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455613" indent="-4556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989013" indent="-3794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522413" indent="-3032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2132013" indent="-3032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741613" indent="-303213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3198813" indent="-3032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656013" indent="-3032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4113213" indent="-3032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4570413" indent="-30321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>
                <a:srgbClr val="C50000"/>
              </a:buClr>
              <a:buSzPct val="100000"/>
              <a:buFont typeface="PF Square Sans Pro"/>
              <a:buChar char="▶"/>
              <a:defRPr/>
            </a:pPr>
            <a:r>
              <a:rPr lang="en-US" altLang="el-GR" sz="1600">
                <a:solidFill>
                  <a:srgbClr val="3C3C3C"/>
                </a:solidFill>
              </a:rPr>
              <a:t>Click to edit Master text styles</a:t>
            </a:r>
          </a:p>
          <a:p>
            <a:pPr lvl="1">
              <a:spcBef>
                <a:spcPct val="50000"/>
              </a:spcBef>
              <a:buClr>
                <a:srgbClr val="C50000"/>
              </a:buClr>
              <a:buFont typeface="BPreplay"/>
              <a:buChar char="•"/>
              <a:defRPr/>
            </a:pPr>
            <a:r>
              <a:rPr lang="en-US" altLang="el-GR" sz="1600">
                <a:solidFill>
                  <a:srgbClr val="3C3C3C"/>
                </a:solidFill>
              </a:rPr>
              <a:t>Second level</a:t>
            </a:r>
          </a:p>
          <a:p>
            <a:pPr lvl="2">
              <a:spcBef>
                <a:spcPct val="50000"/>
              </a:spcBef>
              <a:buClr>
                <a:srgbClr val="C50000"/>
              </a:buClr>
              <a:buFont typeface="Wingdings" panose="05000000000000000000" pitchFamily="2" charset="2"/>
              <a:buChar char="§"/>
              <a:defRPr/>
            </a:pPr>
            <a:r>
              <a:rPr lang="en-US" altLang="el-GR" sz="1500">
                <a:solidFill>
                  <a:srgbClr val="3C3C3C"/>
                </a:solidFill>
              </a:rPr>
              <a:t>Third level</a:t>
            </a:r>
          </a:p>
          <a:p>
            <a:pPr lvl="3">
              <a:spcBef>
                <a:spcPct val="50000"/>
              </a:spcBef>
              <a:buClr>
                <a:srgbClr val="C50000"/>
              </a:buClr>
              <a:buFont typeface="PF Square Sans Pro"/>
              <a:buChar char=""/>
              <a:defRPr/>
            </a:pPr>
            <a:r>
              <a:rPr lang="en-US" altLang="el-GR">
                <a:solidFill>
                  <a:srgbClr val="3C3C3C"/>
                </a:solidFill>
              </a:rPr>
              <a:t>Fourth level</a:t>
            </a:r>
          </a:p>
          <a:p>
            <a:pPr lvl="4">
              <a:spcBef>
                <a:spcPct val="50000"/>
              </a:spcBef>
              <a:buClr>
                <a:srgbClr val="C50000"/>
              </a:buClr>
              <a:buFont typeface="Arial" panose="020B0604020202020204" pitchFamily="34" charset="0"/>
              <a:buChar char="–"/>
              <a:defRPr/>
            </a:pPr>
            <a:r>
              <a:rPr lang="en-US" altLang="el-GR">
                <a:solidFill>
                  <a:srgbClr val="3C3C3C"/>
                </a:solidFill>
              </a:rPr>
              <a:t>Fifth level</a:t>
            </a:r>
            <a:endParaRPr lang="el-GR" altLang="el-GR">
              <a:solidFill>
                <a:srgbClr val="3C3C3C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ransition>
    <p:diamond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900" b="1">
          <a:solidFill>
            <a:srgbClr val="3C3C3C"/>
          </a:solidFill>
          <a:latin typeface="Arial" charset="0"/>
        </a:defRPr>
      </a:lvl5pPr>
      <a:lvl6pPr marL="609539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6pPr>
      <a:lvl7pPr marL="1219078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7pPr>
      <a:lvl8pPr marL="1828617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8pPr>
      <a:lvl9pPr marL="2438156" algn="l" rtl="0" fontAlgn="base">
        <a:spcBef>
          <a:spcPct val="0"/>
        </a:spcBef>
        <a:spcAft>
          <a:spcPct val="0"/>
        </a:spcAft>
        <a:defRPr sz="2699" b="1">
          <a:solidFill>
            <a:srgbClr val="696A6C"/>
          </a:solidFill>
          <a:latin typeface="Arial" charset="0"/>
        </a:defRPr>
      </a:lvl9pPr>
    </p:titleStyle>
    <p:bodyStyle>
      <a:lvl1pPr marL="455613" indent="-4556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SzPct val="80000"/>
        <a:buFont typeface="Webdings" panose="05030102010509060703" pitchFamily="18" charset="2"/>
        <a:buBlip>
          <a:blip r:embed="rId14"/>
        </a:buBlip>
        <a:defRPr sz="1600">
          <a:solidFill>
            <a:srgbClr val="3C3C3C"/>
          </a:solidFill>
          <a:latin typeface="+mn-lt"/>
          <a:ea typeface="+mn-ea"/>
          <a:cs typeface="+mn-cs"/>
        </a:defRPr>
      </a:lvl1pPr>
      <a:lvl2pPr marL="989013" indent="-3794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Font typeface="Webdings" panose="05030102010509060703" pitchFamily="18" charset="2"/>
        <a:buChar char="4"/>
        <a:defRPr sz="1600">
          <a:solidFill>
            <a:srgbClr val="3C3C3C"/>
          </a:solidFill>
          <a:latin typeface="+mn-lt"/>
        </a:defRPr>
      </a:lvl2pPr>
      <a:lvl3pPr marL="1522413" indent="-3032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Font typeface="Wingdings" panose="05000000000000000000" pitchFamily="2" charset="2"/>
        <a:buChar char="§"/>
        <a:defRPr sz="1500">
          <a:solidFill>
            <a:srgbClr val="3C3C3C"/>
          </a:solidFill>
          <a:latin typeface="+mn-lt"/>
        </a:defRPr>
      </a:lvl3pPr>
      <a:lvl4pPr marL="2132013" indent="-3032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Char char="•"/>
        <a:defRPr sz="1400">
          <a:solidFill>
            <a:srgbClr val="3C3C3C"/>
          </a:solidFill>
          <a:latin typeface="+mn-lt"/>
        </a:defRPr>
      </a:lvl4pPr>
      <a:lvl5pPr marL="2741613" indent="-303213" algn="l" rtl="0" eaLnBrk="0" fontAlgn="base" hangingPunct="0">
        <a:spcBef>
          <a:spcPct val="50000"/>
        </a:spcBef>
        <a:spcAft>
          <a:spcPct val="0"/>
        </a:spcAft>
        <a:buClr>
          <a:srgbClr val="E31B23"/>
        </a:buClr>
        <a:buFont typeface="Arial" panose="020B0604020202020204" pitchFamily="34" charset="0"/>
        <a:buChar char="–"/>
        <a:defRPr sz="1400">
          <a:solidFill>
            <a:srgbClr val="3C3C3C"/>
          </a:solidFill>
          <a:latin typeface="+mn-lt"/>
        </a:defRPr>
      </a:lvl5pPr>
      <a:lvl6pPr marL="3352465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6pPr>
      <a:lvl7pPr marL="3962003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7pPr>
      <a:lvl8pPr marL="4571542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8pPr>
      <a:lvl9pPr marL="5181081" indent="-304770" algn="l" rtl="0" fontAlgn="base">
        <a:spcBef>
          <a:spcPct val="50000"/>
        </a:spcBef>
        <a:spcAft>
          <a:spcPct val="0"/>
        </a:spcAft>
        <a:buClr>
          <a:srgbClr val="E31B23"/>
        </a:buClr>
        <a:buChar char="•"/>
        <a:defRPr sz="1600">
          <a:solidFill>
            <a:srgbClr val="696A6C"/>
          </a:solidFill>
          <a:latin typeface="+mn-lt"/>
        </a:defRPr>
      </a:lvl9pPr>
    </p:bodyStyle>
    <p:otherStyle>
      <a:defPPr>
        <a:defRPr lang="el-GR"/>
      </a:defPPr>
      <a:lvl1pPr marL="0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1pPr>
      <a:lvl2pPr marL="609539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2pPr>
      <a:lvl3pPr marL="1219078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3pPr>
      <a:lvl4pPr marL="1828617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4pPr>
      <a:lvl5pPr marL="2438156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5pPr>
      <a:lvl6pPr marL="3047695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6pPr>
      <a:lvl7pPr marL="3657235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7pPr>
      <a:lvl8pPr marL="4266773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8pPr>
      <a:lvl9pPr marL="4876312" algn="l" defTabSz="1219078" rtl="0" eaLnBrk="1" latinLnBrk="0" hangingPunct="1">
        <a:defRPr sz="23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kvergos@intracom-telecom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90;g3093d8a89c4_0_0">
            <a:extLst>
              <a:ext uri="{FF2B5EF4-FFF2-40B4-BE49-F238E27FC236}">
                <a16:creationId xmlns:a16="http://schemas.microsoft.com/office/drawing/2014/main" id="{1E8D6DAE-0567-4D2B-4B73-5B1F503EAA1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17563" y="638175"/>
            <a:ext cx="9402762" cy="1404938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SzTx/>
              <a:buFont typeface="Arial" panose="020B0604020202020204" pitchFamily="34" charset="0"/>
              <a:buNone/>
            </a:pPr>
            <a:r>
              <a:rPr lang="en-US" altLang="el-GR" sz="3200">
                <a:latin typeface="Arial" panose="020B0604020202020204" pitchFamily="34" charset="0"/>
                <a:cs typeface="Arial" panose="020B0604020202020204" pitchFamily="34" charset="0"/>
              </a:rPr>
              <a:t>High frequency bands for</a:t>
            </a:r>
            <a:br>
              <a:rPr lang="en-US" altLang="el-GR" sz="32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3200">
                <a:latin typeface="Arial" panose="020B0604020202020204" pitchFamily="34" charset="0"/>
                <a:cs typeface="Arial" panose="020B0604020202020204" pitchFamily="34" charset="0"/>
              </a:rPr>
              <a:t>more Gigabit &amp; farther range</a:t>
            </a:r>
            <a:endParaRPr lang="el-GR" altLang="el-GR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Google Shape;91;g3093d8a89c4_0_0">
            <a:extLst>
              <a:ext uri="{FF2B5EF4-FFF2-40B4-BE49-F238E27FC236}">
                <a16:creationId xmlns:a16="http://schemas.microsoft.com/office/drawing/2014/main" id="{85800210-D6C6-F18B-3F50-B31FF0B8941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179513" y="2085975"/>
            <a:ext cx="8393112" cy="3294063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buClr>
                <a:schemeClr val="accent2"/>
              </a:buClr>
              <a:buFont typeface="Arial"/>
              <a:buNone/>
              <a:defRPr/>
            </a:pPr>
            <a:endParaRPr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eaLnBrk="1" fontAlgn="auto" hangingPunct="1">
              <a:buClr>
                <a:schemeClr val="accent2"/>
              </a:buClr>
              <a:buFont typeface="Arial"/>
              <a:buNone/>
              <a:defRPr/>
            </a:pPr>
            <a:r>
              <a:rPr lang="en-US" sz="1800" dirty="0">
                <a:solidFill>
                  <a:srgbClr val="672D7D"/>
                </a:solidFill>
                <a:ea typeface="Times New Roman"/>
                <a:sym typeface="Arial"/>
              </a:rPr>
              <a:t>Kyriakos Vergos</a:t>
            </a:r>
            <a:endParaRPr sz="1800" dirty="0">
              <a:solidFill>
                <a:srgbClr val="672D7D"/>
              </a:solidFill>
              <a:ea typeface="Times New Roman"/>
              <a:sym typeface="Arial"/>
            </a:endParaRPr>
          </a:p>
          <a:p>
            <a:pPr eaLnBrk="1" fontAlgn="auto" hangingPunct="1">
              <a:buClr>
                <a:schemeClr val="accent2"/>
              </a:buClr>
              <a:buFont typeface="Arial"/>
              <a:buNone/>
              <a:defRPr/>
            </a:pPr>
            <a:r>
              <a:rPr lang="en-US" sz="1800" dirty="0">
                <a:solidFill>
                  <a:srgbClr val="672D7D"/>
                </a:solidFill>
                <a:ea typeface="Times New Roman"/>
                <a:sym typeface="Arial"/>
              </a:rPr>
              <a:t>Chief Commercial Officer</a:t>
            </a:r>
          </a:p>
          <a:p>
            <a:pPr eaLnBrk="1" fontAlgn="auto" hangingPunct="1">
              <a:buClr>
                <a:schemeClr val="accent2"/>
              </a:buClr>
              <a:buFont typeface="Arial"/>
              <a:buNone/>
              <a:defRPr/>
            </a:pPr>
            <a:r>
              <a:rPr lang="en-US" sz="1200" u="sng" dirty="0">
                <a:solidFill>
                  <a:schemeClr val="hlink"/>
                </a:solidFill>
                <a:latin typeface="+mj-lt"/>
                <a:ea typeface="Consolas"/>
                <a:cs typeface="Consolas"/>
                <a:sym typeface="Consolas"/>
                <a:hlinkClick r:id="rId3"/>
              </a:rPr>
              <a:t>kvergos@intracom-telecom.com</a:t>
            </a:r>
            <a:endParaRPr sz="1200" dirty="0">
              <a:latin typeface="+mj-lt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748" name="Picture 4" descr="A black and red logo">
            <a:extLst>
              <a:ext uri="{FF2B5EF4-FFF2-40B4-BE49-F238E27FC236}">
                <a16:creationId xmlns:a16="http://schemas.microsoft.com/office/drawing/2014/main" id="{C543D5E1-19DB-A414-2A97-C3C01E5A6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154488"/>
            <a:ext cx="434340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>
            <a:extLst>
              <a:ext uri="{FF2B5EF4-FFF2-40B4-BE49-F238E27FC236}">
                <a16:creationId xmlns:a16="http://schemas.microsoft.com/office/drawing/2014/main" id="{5CB5A8DB-EE97-BAEC-6A3A-E9D6C9AC6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588"/>
            <a:ext cx="12188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4">
            <a:extLst>
              <a:ext uri="{FF2B5EF4-FFF2-40B4-BE49-F238E27FC236}">
                <a16:creationId xmlns:a16="http://schemas.microsoft.com/office/drawing/2014/main" id="{E71620EE-1C42-38A1-78AF-DEC9303A1B2B}"/>
              </a:ext>
            </a:extLst>
          </p:cNvPr>
          <p:cNvSpPr txBox="1">
            <a:spLocks/>
          </p:cNvSpPr>
          <p:nvPr/>
        </p:nvSpPr>
        <p:spPr bwMode="auto">
          <a:xfrm>
            <a:off x="0" y="5072063"/>
            <a:ext cx="12192000" cy="1784350"/>
          </a:xfrm>
          <a:prstGeom prst="rect">
            <a:avLst/>
          </a:prstGeom>
          <a:solidFill>
            <a:srgbClr val="7030A0">
              <a:alpha val="50000"/>
            </a:srgbClr>
          </a:solidFill>
          <a:ln w="6350">
            <a:solidFill>
              <a:srgbClr val="7030A0"/>
            </a:solidFill>
            <a:miter lim="800000"/>
            <a:headEnd/>
            <a:tailEnd/>
          </a:ln>
        </p:spPr>
        <p:txBody>
          <a:bodyPr lIns="0" tIns="0" rIns="0" bIns="0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3C3C3C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3C3C3C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3C3C3C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3C3C3C"/>
                </a:solidFill>
                <a:latin typeface="Arial" charset="0"/>
              </a:defRPr>
            </a:lvl5pPr>
            <a:lvl6pPr marL="609722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696A6C"/>
                </a:solidFill>
                <a:latin typeface="Arial" charset="0"/>
              </a:defRPr>
            </a:lvl6pPr>
            <a:lvl7pPr marL="1219444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696A6C"/>
                </a:solidFill>
                <a:latin typeface="Arial" charset="0"/>
              </a:defRPr>
            </a:lvl7pPr>
            <a:lvl8pPr marL="1829166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696A6C"/>
                </a:solidFill>
                <a:latin typeface="Arial" charset="0"/>
              </a:defRPr>
            </a:lvl8pPr>
            <a:lvl9pPr marL="2438888" algn="l" rtl="0" fontAlgn="base">
              <a:spcBef>
                <a:spcPct val="0"/>
              </a:spcBef>
              <a:spcAft>
                <a:spcPct val="0"/>
              </a:spcAft>
              <a:defRPr sz="2700" b="1">
                <a:solidFill>
                  <a:srgbClr val="696A6C"/>
                </a:solidFill>
                <a:latin typeface="Arial" charset="0"/>
              </a:defRPr>
            </a:lvl9pPr>
          </a:lstStyle>
          <a:p>
            <a:pPr algn="ctr" defTabSz="914126">
              <a:buFont typeface="Arial"/>
              <a:buNone/>
              <a:defRPr/>
            </a:pPr>
            <a:r>
              <a:rPr lang="en-US" sz="2800" dirty="0">
                <a:solidFill>
                  <a:srgbClr val="FFFFFF"/>
                </a:solidFill>
                <a:sym typeface="Arial"/>
              </a:rPr>
              <a:t>International presence</a:t>
            </a:r>
          </a:p>
          <a:p>
            <a:pPr algn="ctr" defTabSz="914126">
              <a:buFont typeface="Arial"/>
              <a:buNone/>
              <a:defRPr/>
            </a:pPr>
            <a:r>
              <a:rPr lang="en-US" sz="2800" dirty="0">
                <a:solidFill>
                  <a:srgbClr val="FFFFFF"/>
                </a:solidFill>
                <a:sym typeface="Arial"/>
              </a:rPr>
              <a:t>Strong R&amp;D and Innovation</a:t>
            </a:r>
          </a:p>
          <a:p>
            <a:pPr algn="ctr" defTabSz="914126">
              <a:buFont typeface="Arial"/>
              <a:buNone/>
              <a:defRPr/>
            </a:pPr>
            <a:r>
              <a:rPr lang="en-US" sz="2800" dirty="0">
                <a:solidFill>
                  <a:srgbClr val="FFFFFF"/>
                </a:solidFill>
                <a:sym typeface="Arial"/>
              </a:rPr>
              <a:t>Leading Wireless Transport &amp; Access products</a:t>
            </a:r>
          </a:p>
          <a:p>
            <a:pPr defTabSz="914126">
              <a:buFont typeface="Arial"/>
              <a:buNone/>
              <a:defRPr/>
            </a:pPr>
            <a:endParaRPr lang="en-US" sz="3599" b="0" dirty="0">
              <a:solidFill>
                <a:srgbClr val="FFFFFF"/>
              </a:solidFill>
              <a:latin typeface="Linux Libertine"/>
              <a:sym typeface="Arial"/>
            </a:endParaRPr>
          </a:p>
        </p:txBody>
      </p:sp>
      <p:sp>
        <p:nvSpPr>
          <p:cNvPr id="3" name="Callout: Bent Line 2">
            <a:extLst>
              <a:ext uri="{FF2B5EF4-FFF2-40B4-BE49-F238E27FC236}">
                <a16:creationId xmlns:a16="http://schemas.microsoft.com/office/drawing/2014/main" id="{0D8CA846-86AD-80BD-EB1B-4534731D4D1D}"/>
              </a:ext>
            </a:extLst>
          </p:cNvPr>
          <p:cNvSpPr/>
          <p:nvPr/>
        </p:nvSpPr>
        <p:spPr bwMode="auto">
          <a:xfrm>
            <a:off x="9043988" y="2276475"/>
            <a:ext cx="2535237" cy="1951038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49312"/>
              <a:gd name="adj6" fmla="val -47329"/>
            </a:avLst>
          </a:prstGeom>
          <a:solidFill>
            <a:schemeClr val="bg1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/>
          <a:lstStyle/>
          <a:p>
            <a:pPr defTabSz="914126" eaLnBrk="1" hangingPunct="1">
              <a:spcBef>
                <a:spcPct val="20000"/>
              </a:spcBef>
              <a:buFont typeface="Arial"/>
              <a:buNone/>
              <a:defRPr/>
            </a:pPr>
            <a:endParaRPr lang="el-GR" sz="1600">
              <a:solidFill>
                <a:srgbClr val="696A6C"/>
              </a:solidFill>
              <a:latin typeface="Arial" charset="0"/>
              <a:cs typeface="+mn-cs"/>
              <a:sym typeface="Arial"/>
            </a:endParaRPr>
          </a:p>
        </p:txBody>
      </p:sp>
      <p:sp>
        <p:nvSpPr>
          <p:cNvPr id="5" name="Callout: Bent Line 4">
            <a:extLst>
              <a:ext uri="{FF2B5EF4-FFF2-40B4-BE49-F238E27FC236}">
                <a16:creationId xmlns:a16="http://schemas.microsoft.com/office/drawing/2014/main" id="{6C56370B-A7C5-DB77-ACD5-0A33E1875623}"/>
              </a:ext>
            </a:extLst>
          </p:cNvPr>
          <p:cNvSpPr/>
          <p:nvPr/>
        </p:nvSpPr>
        <p:spPr bwMode="auto">
          <a:xfrm>
            <a:off x="5664200" y="314325"/>
            <a:ext cx="2087563" cy="1439863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13082"/>
              <a:gd name="adj6" fmla="val -64343"/>
            </a:avLst>
          </a:prstGeom>
          <a:solidFill>
            <a:schemeClr val="bg1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/>
          <a:lstStyle/>
          <a:p>
            <a:pPr defTabSz="914126" eaLnBrk="1" hangingPunct="1">
              <a:spcBef>
                <a:spcPct val="20000"/>
              </a:spcBef>
              <a:buFont typeface="Arial"/>
              <a:buNone/>
              <a:defRPr/>
            </a:pPr>
            <a:endParaRPr lang="el-GR" sz="1600">
              <a:solidFill>
                <a:srgbClr val="696A6C"/>
              </a:solidFill>
              <a:latin typeface="Arial" charset="0"/>
              <a:cs typeface="+mn-cs"/>
              <a:sym typeface="Arial"/>
            </a:endParaRPr>
          </a:p>
        </p:txBody>
      </p:sp>
      <p:pic>
        <p:nvPicPr>
          <p:cNvPr id="33798" name="Picture 8">
            <a:extLst>
              <a:ext uri="{FF2B5EF4-FFF2-40B4-BE49-F238E27FC236}">
                <a16:creationId xmlns:a16="http://schemas.microsoft.com/office/drawing/2014/main" id="{9533C95E-195C-09B1-BE46-97345D1B0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88" y="939800"/>
            <a:ext cx="16764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2">
            <a:extLst>
              <a:ext uri="{FF2B5EF4-FFF2-40B4-BE49-F238E27FC236}">
                <a16:creationId xmlns:a16="http://schemas.microsoft.com/office/drawing/2014/main" id="{7087A4E2-4EBF-BC19-3EA6-64B0FA7FC8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325" y="411163"/>
            <a:ext cx="19065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2">
            <a:extLst>
              <a:ext uri="{FF2B5EF4-FFF2-40B4-BE49-F238E27FC236}">
                <a16:creationId xmlns:a16="http://schemas.microsoft.com/office/drawing/2014/main" id="{2C8D405A-AEC5-EF33-3A3B-9D603EED0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313" y="2386013"/>
            <a:ext cx="19065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Picture 12">
            <a:extLst>
              <a:ext uri="{FF2B5EF4-FFF2-40B4-BE49-F238E27FC236}">
                <a16:creationId xmlns:a16="http://schemas.microsoft.com/office/drawing/2014/main" id="{D3CB9683-A238-3E9C-B874-670CD5D6E9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988" y="2997200"/>
            <a:ext cx="2535237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3802" name="Group 5">
            <a:extLst>
              <a:ext uri="{FF2B5EF4-FFF2-40B4-BE49-F238E27FC236}">
                <a16:creationId xmlns:a16="http://schemas.microsoft.com/office/drawing/2014/main" id="{356463A8-96CD-EE60-A155-88A9FFD5C440}"/>
              </a:ext>
            </a:extLst>
          </p:cNvPr>
          <p:cNvGrpSpPr>
            <a:grpSpLocks/>
          </p:cNvGrpSpPr>
          <p:nvPr/>
        </p:nvGrpSpPr>
        <p:grpSpPr bwMode="auto">
          <a:xfrm>
            <a:off x="219075" y="2817813"/>
            <a:ext cx="2500313" cy="1951037"/>
            <a:chOff x="2485959" y="2744718"/>
            <a:chExt cx="2499577" cy="1951089"/>
          </a:xfrm>
        </p:grpSpPr>
        <p:grpSp>
          <p:nvGrpSpPr>
            <p:cNvPr id="33803" name="Group 3">
              <a:extLst>
                <a:ext uri="{FF2B5EF4-FFF2-40B4-BE49-F238E27FC236}">
                  <a16:creationId xmlns:a16="http://schemas.microsoft.com/office/drawing/2014/main" id="{8140C3B8-2634-5C6A-ED26-FAB439390B1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87547" y="2744718"/>
              <a:ext cx="2497989" cy="1951089"/>
              <a:chOff x="408849" y="2818552"/>
              <a:chExt cx="2497989" cy="1951089"/>
            </a:xfrm>
          </p:grpSpPr>
          <p:sp>
            <p:nvSpPr>
              <p:cNvPr id="7" name="Callout: Bent Line 6">
                <a:extLst>
                  <a:ext uri="{FF2B5EF4-FFF2-40B4-BE49-F238E27FC236}">
                    <a16:creationId xmlns:a16="http://schemas.microsoft.com/office/drawing/2014/main" id="{059D2986-453D-D1E4-CCB9-95F64B9F4E5E}"/>
                  </a:ext>
                </a:extLst>
              </p:cNvPr>
              <p:cNvSpPr/>
              <p:nvPr/>
            </p:nvSpPr>
            <p:spPr bwMode="auto">
              <a:xfrm>
                <a:off x="408849" y="2818552"/>
                <a:ext cx="2497989" cy="1951089"/>
              </a:xfrm>
              <a:prstGeom prst="borderCallout2">
                <a:avLst>
                  <a:gd name="adj1" fmla="val 22327"/>
                  <a:gd name="adj2" fmla="val 99330"/>
                  <a:gd name="adj3" fmla="val 26846"/>
                  <a:gd name="adj4" fmla="val 211162"/>
                  <a:gd name="adj5" fmla="val -42526"/>
                  <a:gd name="adj6" fmla="val 163653"/>
                </a:avLst>
              </a:prstGeom>
              <a:solidFill>
                <a:schemeClr val="bg1"/>
              </a:solidFill>
              <a:ln w="9525" cap="flat" cmpd="sng" algn="ctr">
                <a:solidFill>
                  <a:srgbClr val="FFFF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lIns="0" tIns="0" rIns="0" bIns="0"/>
              <a:lstStyle/>
              <a:p>
                <a:pPr defTabSz="914126" eaLnBrk="1" hangingPunct="1">
                  <a:spcBef>
                    <a:spcPct val="20000"/>
                  </a:spcBef>
                  <a:buFont typeface="Arial"/>
                  <a:buNone/>
                  <a:defRPr/>
                </a:pPr>
                <a:endParaRPr lang="el-GR" sz="1600">
                  <a:solidFill>
                    <a:srgbClr val="696A6C"/>
                  </a:solidFill>
                  <a:latin typeface="Arial" charset="0"/>
                  <a:cs typeface="+mn-cs"/>
                  <a:sym typeface="Arial"/>
                </a:endParaRPr>
              </a:p>
            </p:txBody>
          </p:sp>
          <p:pic>
            <p:nvPicPr>
              <p:cNvPr id="33806" name="Picture 2">
                <a:extLst>
                  <a:ext uri="{FF2B5EF4-FFF2-40B4-BE49-F238E27FC236}">
                    <a16:creationId xmlns:a16="http://schemas.microsoft.com/office/drawing/2014/main" id="{10D28922-4657-BEDB-EB50-F83C04E673B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5044" y="2964609"/>
                <a:ext cx="1905599" cy="431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3804" name="Picture 13" descr="A close-up of a computer">
              <a:extLst>
                <a:ext uri="{FF2B5EF4-FFF2-40B4-BE49-F238E27FC236}">
                  <a16:creationId xmlns:a16="http://schemas.microsoft.com/office/drawing/2014/main" id="{6EA12A7E-4E99-E541-0D46-DC6FF07DFF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5959" y="3366764"/>
              <a:ext cx="2497989" cy="1222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59705146-34CB-8984-CAEC-71EE4E8EF64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3438" y="1588"/>
            <a:ext cx="3463925" cy="6854825"/>
          </a:xfrm>
          <a:solidFill>
            <a:schemeClr val="accent1">
              <a:alpha val="70000"/>
            </a:schemeClr>
          </a:solidFill>
        </p:spPr>
        <p:txBody>
          <a:bodyPr rtlCol="0">
            <a:normAutofit/>
          </a:bodyPr>
          <a:lstStyle/>
          <a:p>
            <a:pPr marL="91379" indent="-91379" defTabSz="913776" eaLnBrk="1" fontAlgn="auto" hangingPunct="1">
              <a:spcAft>
                <a:spcPts val="0"/>
              </a:spcAft>
              <a:defRPr/>
            </a:pPr>
            <a:r>
              <a:rPr kumimoji="1" lang="en-US" altLang="ja-JP" sz="239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1" lang="ja-JP" altLang="en-US" sz="2398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19" name="テキスト プレースホルダー 6">
            <a:extLst>
              <a:ext uri="{FF2B5EF4-FFF2-40B4-BE49-F238E27FC236}">
                <a16:creationId xmlns:a16="http://schemas.microsoft.com/office/drawing/2014/main" id="{B56476B9-A3A9-315B-4DD0-2F79CB586BB1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>
          <a:xfrm>
            <a:off x="669925" y="3814763"/>
            <a:ext cx="3790950" cy="808037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kumimoji="1" lang="en-US" altLang="ja-JP" sz="3200"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</a:p>
          <a:p>
            <a:pPr eaLnBrk="1" hangingPunct="1">
              <a:spcBef>
                <a:spcPct val="0"/>
              </a:spcBef>
            </a:pPr>
            <a:r>
              <a:rPr kumimoji="1" lang="en-US" altLang="ja-JP" sz="320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</p:txBody>
      </p:sp>
      <p:pic>
        <p:nvPicPr>
          <p:cNvPr id="34820" name="Picture 7">
            <a:extLst>
              <a:ext uri="{FF2B5EF4-FFF2-40B4-BE49-F238E27FC236}">
                <a16:creationId xmlns:a16="http://schemas.microsoft.com/office/drawing/2014/main" id="{1366F746-EE47-376E-CCE6-3C45823F6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8" y="1576388"/>
            <a:ext cx="28606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605F61E-78CB-92F5-FB73-DC2C2B25F444}"/>
              </a:ext>
            </a:extLst>
          </p:cNvPr>
          <p:cNvSpPr txBox="1">
            <a:spLocks/>
          </p:cNvSpPr>
          <p:nvPr/>
        </p:nvSpPr>
        <p:spPr>
          <a:xfrm>
            <a:off x="4460875" y="1511300"/>
            <a:ext cx="7575550" cy="4606925"/>
          </a:xfrm>
          <a:prstGeom prst="rect">
            <a:avLst/>
          </a:prstGeom>
        </p:spPr>
        <p:txBody>
          <a:bodyPr/>
          <a:lstStyle>
            <a:lvl1pPr marL="91406" indent="-91406" algn="l" defTabSz="91405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399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7339" indent="-342768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399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548429" indent="-548429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999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22644" indent="-822644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799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096860" indent="-1096860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799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199540" indent="-228512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799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99463" indent="-228512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799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99387" indent="-228512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799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99310" indent="-228512" algn="l" defTabSz="91405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799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3776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We are in the network infrastructures business for more than 40 years</a:t>
            </a:r>
          </a:p>
          <a:p>
            <a:pPr marL="91379" indent="-91379" defTabSz="913776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We control 100% of</a:t>
            </a:r>
          </a:p>
          <a:p>
            <a:pPr marL="491349" lvl="2" indent="-285750" defTabSz="913776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800" i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product development</a:t>
            </a:r>
          </a:p>
          <a:p>
            <a:pPr marL="491349" lvl="2" indent="-285750" defTabSz="913776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800" i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supply logistics</a:t>
            </a:r>
          </a:p>
          <a:p>
            <a:pPr marL="491349" lvl="2" indent="-285750" defTabSz="913776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800" i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product manufacturing</a:t>
            </a:r>
          </a:p>
          <a:p>
            <a:pPr marL="491349" lvl="2" indent="-285750" defTabSz="913776" fontAlgn="auto"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en-US" sz="1800" i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Product support</a:t>
            </a:r>
          </a:p>
          <a:p>
            <a:pPr marL="91379" indent="-91379" defTabSz="913776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We continuously invest in technology innovation and product evolution</a:t>
            </a:r>
          </a:p>
          <a:p>
            <a:pPr marL="91379" indent="-91379" defTabSz="913776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We have been developing FWA products since late 90’s</a:t>
            </a:r>
          </a:p>
          <a:p>
            <a:pPr marL="91379" indent="-91379" defTabSz="913776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8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We develop wireless transport technology for more than 20 years</a:t>
            </a:r>
          </a:p>
        </p:txBody>
      </p:sp>
    </p:spTree>
  </p:cSld>
  <p:clrMapOvr>
    <a:masterClrMapping/>
  </p:clrMapOvr>
  <p:transition advTm="3684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F7C398F-AAC9-12AC-77AA-21465D99B419}"/>
              </a:ext>
            </a:extLst>
          </p:cNvPr>
          <p:cNvSpPr/>
          <p:nvPr/>
        </p:nvSpPr>
        <p:spPr>
          <a:xfrm>
            <a:off x="252413" y="1008063"/>
            <a:ext cx="10620375" cy="45688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l-GR" kern="0">
              <a:sym typeface="Arial"/>
            </a:endParaRPr>
          </a:p>
        </p:txBody>
      </p:sp>
      <p:sp>
        <p:nvSpPr>
          <p:cNvPr id="35843" name="Google Shape;100;g3093d8a89c4_0_11">
            <a:extLst>
              <a:ext uri="{FF2B5EF4-FFF2-40B4-BE49-F238E27FC236}">
                <a16:creationId xmlns:a16="http://schemas.microsoft.com/office/drawing/2014/main" id="{7D19FD8A-67DB-25D4-0B80-4F7E2CD76D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5247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SzPts val="2800"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Diverse variety of industries served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844" name="Group 8">
            <a:extLst>
              <a:ext uri="{FF2B5EF4-FFF2-40B4-BE49-F238E27FC236}">
                <a16:creationId xmlns:a16="http://schemas.microsoft.com/office/drawing/2014/main" id="{BAA7DFFD-9D4D-317B-5CFB-E0478E3C81B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25500" y="1158875"/>
            <a:ext cx="9169400" cy="4503738"/>
            <a:chOff x="1050157" y="1161002"/>
            <a:chExt cx="11319961" cy="5898054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8F4C4AD-1BD0-99E8-9E2B-FA18F3DA91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549928" y="1161002"/>
              <a:ext cx="2820190" cy="282117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98564D2-3B64-4006-5287-7921F39BF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49928" y="4237886"/>
              <a:ext cx="2820190" cy="282117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CAE61C1-D4C1-D898-1C2E-E03B73F755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1314" y="1161002"/>
              <a:ext cx="2820190" cy="282117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D92B1E3-6412-A71B-655E-81C5DCFA9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81375" y="1161002"/>
              <a:ext cx="2820192" cy="282117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7300878-4A79-FEC3-EE3B-D4B493C0F1D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50157" y="3982172"/>
              <a:ext cx="2857428" cy="285651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3B36AC3-DB65-A06F-A627-50740EC418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426451" y="4196306"/>
              <a:ext cx="2812351" cy="281077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Google Shape;191;g309216aeebb_0_12">
            <a:extLst>
              <a:ext uri="{FF2B5EF4-FFF2-40B4-BE49-F238E27FC236}">
                <a16:creationId xmlns:a16="http://schemas.microsoft.com/office/drawing/2014/main" id="{2193DD1D-53E5-2034-F9C8-DA6714BFA5D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593725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 evolution transforming and growing business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46C4AEBC-297A-7D36-0F94-F56768E83DF0}"/>
              </a:ext>
            </a:extLst>
          </p:cNvPr>
          <p:cNvSpPr/>
          <p:nvPr/>
        </p:nvSpPr>
        <p:spPr bwMode="auto">
          <a:xfrm>
            <a:off x="4866553" y="3359476"/>
            <a:ext cx="3171228" cy="3170704"/>
          </a:xfrm>
          <a:custGeom>
            <a:avLst/>
            <a:gdLst>
              <a:gd name="connsiteX0" fmla="*/ 2250716 w 3170897"/>
              <a:gd name="connsiteY0" fmla="*/ 505563 h 3170897"/>
              <a:gd name="connsiteX1" fmla="*/ 2497362 w 3170897"/>
              <a:gd name="connsiteY1" fmla="*/ 298592 h 3170897"/>
              <a:gd name="connsiteX2" fmla="*/ 2694403 w 3170897"/>
              <a:gd name="connsiteY2" fmla="*/ 463929 h 3170897"/>
              <a:gd name="connsiteX3" fmla="*/ 2533406 w 3170897"/>
              <a:gd name="connsiteY3" fmla="*/ 742767 h 3170897"/>
              <a:gd name="connsiteX4" fmla="*/ 2789211 w 3170897"/>
              <a:gd name="connsiteY4" fmla="*/ 1185834 h 3170897"/>
              <a:gd name="connsiteX5" fmla="*/ 3111190 w 3170897"/>
              <a:gd name="connsiteY5" fmla="*/ 1185826 h 3170897"/>
              <a:gd name="connsiteX6" fmla="*/ 3155856 w 3170897"/>
              <a:gd name="connsiteY6" fmla="*/ 1439137 h 3170897"/>
              <a:gd name="connsiteX7" fmla="*/ 2853291 w 3170897"/>
              <a:gd name="connsiteY7" fmla="*/ 1549253 h 3170897"/>
              <a:gd name="connsiteX8" fmla="*/ 2764451 w 3170897"/>
              <a:gd name="connsiteY8" fmla="*/ 2053090 h 3170897"/>
              <a:gd name="connsiteX9" fmla="*/ 3011107 w 3170897"/>
              <a:gd name="connsiteY9" fmla="*/ 2260047 h 3170897"/>
              <a:gd name="connsiteX10" fmla="*/ 2882498 w 3170897"/>
              <a:gd name="connsiteY10" fmla="*/ 2482806 h 3170897"/>
              <a:gd name="connsiteX11" fmla="*/ 2579938 w 3170897"/>
              <a:gd name="connsiteY11" fmla="*/ 2372674 h 3170897"/>
              <a:gd name="connsiteX12" fmla="*/ 2188023 w 3170897"/>
              <a:gd name="connsiteY12" fmla="*/ 2701530 h 3170897"/>
              <a:gd name="connsiteX13" fmla="*/ 2243942 w 3170897"/>
              <a:gd name="connsiteY13" fmla="*/ 3018617 h 3170897"/>
              <a:gd name="connsiteX14" fmla="*/ 2002236 w 3170897"/>
              <a:gd name="connsiteY14" fmla="*/ 3106591 h 3170897"/>
              <a:gd name="connsiteX15" fmla="*/ 1841253 w 3170897"/>
              <a:gd name="connsiteY15" fmla="*/ 2827744 h 3170897"/>
              <a:gd name="connsiteX16" fmla="*/ 1329644 w 3170897"/>
              <a:gd name="connsiteY16" fmla="*/ 2827744 h 3170897"/>
              <a:gd name="connsiteX17" fmla="*/ 1168661 w 3170897"/>
              <a:gd name="connsiteY17" fmla="*/ 3106591 h 3170897"/>
              <a:gd name="connsiteX18" fmla="*/ 926955 w 3170897"/>
              <a:gd name="connsiteY18" fmla="*/ 3018617 h 3170897"/>
              <a:gd name="connsiteX19" fmla="*/ 982874 w 3170897"/>
              <a:gd name="connsiteY19" fmla="*/ 2701530 h 3170897"/>
              <a:gd name="connsiteX20" fmla="*/ 590959 w 3170897"/>
              <a:gd name="connsiteY20" fmla="*/ 2372674 h 3170897"/>
              <a:gd name="connsiteX21" fmla="*/ 288399 w 3170897"/>
              <a:gd name="connsiteY21" fmla="*/ 2482806 h 3170897"/>
              <a:gd name="connsiteX22" fmla="*/ 159790 w 3170897"/>
              <a:gd name="connsiteY22" fmla="*/ 2260047 h 3170897"/>
              <a:gd name="connsiteX23" fmla="*/ 406446 w 3170897"/>
              <a:gd name="connsiteY23" fmla="*/ 2053089 h 3170897"/>
              <a:gd name="connsiteX24" fmla="*/ 317606 w 3170897"/>
              <a:gd name="connsiteY24" fmla="*/ 1549252 h 3170897"/>
              <a:gd name="connsiteX25" fmla="*/ 15041 w 3170897"/>
              <a:gd name="connsiteY25" fmla="*/ 1439137 h 3170897"/>
              <a:gd name="connsiteX26" fmla="*/ 59707 w 3170897"/>
              <a:gd name="connsiteY26" fmla="*/ 1185826 h 3170897"/>
              <a:gd name="connsiteX27" fmla="*/ 381687 w 3170897"/>
              <a:gd name="connsiteY27" fmla="*/ 1185834 h 3170897"/>
              <a:gd name="connsiteX28" fmla="*/ 637492 w 3170897"/>
              <a:gd name="connsiteY28" fmla="*/ 742767 h 3170897"/>
              <a:gd name="connsiteX29" fmla="*/ 476494 w 3170897"/>
              <a:gd name="connsiteY29" fmla="*/ 463929 h 3170897"/>
              <a:gd name="connsiteX30" fmla="*/ 673535 w 3170897"/>
              <a:gd name="connsiteY30" fmla="*/ 298592 h 3170897"/>
              <a:gd name="connsiteX31" fmla="*/ 920181 w 3170897"/>
              <a:gd name="connsiteY31" fmla="*/ 505563 h 3170897"/>
              <a:gd name="connsiteX32" fmla="*/ 1400936 w 3170897"/>
              <a:gd name="connsiteY32" fmla="*/ 330582 h 3170897"/>
              <a:gd name="connsiteX33" fmla="*/ 1456839 w 3170897"/>
              <a:gd name="connsiteY33" fmla="*/ 13493 h 3170897"/>
              <a:gd name="connsiteX34" fmla="*/ 1714058 w 3170897"/>
              <a:gd name="connsiteY34" fmla="*/ 13493 h 3170897"/>
              <a:gd name="connsiteX35" fmla="*/ 1769961 w 3170897"/>
              <a:gd name="connsiteY35" fmla="*/ 330582 h 3170897"/>
              <a:gd name="connsiteX36" fmla="*/ 2250716 w 3170897"/>
              <a:gd name="connsiteY36" fmla="*/ 505563 h 3170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170897" h="3170897">
                <a:moveTo>
                  <a:pt x="2250716" y="505563"/>
                </a:moveTo>
                <a:lnTo>
                  <a:pt x="2497362" y="298592"/>
                </a:lnTo>
                <a:lnTo>
                  <a:pt x="2694403" y="463929"/>
                </a:lnTo>
                <a:lnTo>
                  <a:pt x="2533406" y="742767"/>
                </a:lnTo>
                <a:cubicBezTo>
                  <a:pt x="2647884" y="871547"/>
                  <a:pt x="2734923" y="1022302"/>
                  <a:pt x="2789211" y="1185834"/>
                </a:cubicBezTo>
                <a:lnTo>
                  <a:pt x="3111190" y="1185826"/>
                </a:lnTo>
                <a:lnTo>
                  <a:pt x="3155856" y="1439137"/>
                </a:lnTo>
                <a:lnTo>
                  <a:pt x="2853291" y="1549253"/>
                </a:lnTo>
                <a:cubicBezTo>
                  <a:pt x="2858208" y="1721490"/>
                  <a:pt x="2827980" y="1892922"/>
                  <a:pt x="2764451" y="2053090"/>
                </a:cubicBezTo>
                <a:lnTo>
                  <a:pt x="3011107" y="2260047"/>
                </a:lnTo>
                <a:lnTo>
                  <a:pt x="2882498" y="2482806"/>
                </a:lnTo>
                <a:lnTo>
                  <a:pt x="2579938" y="2372674"/>
                </a:lnTo>
                <a:cubicBezTo>
                  <a:pt x="2472993" y="2507776"/>
                  <a:pt x="2339643" y="2619670"/>
                  <a:pt x="2188023" y="2701530"/>
                </a:cubicBezTo>
                <a:lnTo>
                  <a:pt x="2243942" y="3018617"/>
                </a:lnTo>
                <a:lnTo>
                  <a:pt x="2002236" y="3106591"/>
                </a:lnTo>
                <a:lnTo>
                  <a:pt x="1841253" y="2827744"/>
                </a:lnTo>
                <a:cubicBezTo>
                  <a:pt x="1672487" y="2862495"/>
                  <a:pt x="1498410" y="2862495"/>
                  <a:pt x="1329644" y="2827744"/>
                </a:cubicBezTo>
                <a:lnTo>
                  <a:pt x="1168661" y="3106591"/>
                </a:lnTo>
                <a:lnTo>
                  <a:pt x="926955" y="3018617"/>
                </a:lnTo>
                <a:lnTo>
                  <a:pt x="982874" y="2701530"/>
                </a:lnTo>
                <a:cubicBezTo>
                  <a:pt x="831254" y="2619670"/>
                  <a:pt x="697903" y="2507776"/>
                  <a:pt x="590959" y="2372674"/>
                </a:cubicBezTo>
                <a:lnTo>
                  <a:pt x="288399" y="2482806"/>
                </a:lnTo>
                <a:lnTo>
                  <a:pt x="159790" y="2260047"/>
                </a:lnTo>
                <a:lnTo>
                  <a:pt x="406446" y="2053089"/>
                </a:lnTo>
                <a:cubicBezTo>
                  <a:pt x="342917" y="1892921"/>
                  <a:pt x="312689" y="1721489"/>
                  <a:pt x="317606" y="1549252"/>
                </a:cubicBezTo>
                <a:lnTo>
                  <a:pt x="15041" y="1439137"/>
                </a:lnTo>
                <a:lnTo>
                  <a:pt x="59707" y="1185826"/>
                </a:lnTo>
                <a:lnTo>
                  <a:pt x="381687" y="1185834"/>
                </a:lnTo>
                <a:cubicBezTo>
                  <a:pt x="435975" y="1022303"/>
                  <a:pt x="523013" y="871548"/>
                  <a:pt x="637492" y="742767"/>
                </a:cubicBezTo>
                <a:lnTo>
                  <a:pt x="476494" y="463929"/>
                </a:lnTo>
                <a:lnTo>
                  <a:pt x="673535" y="298592"/>
                </a:lnTo>
                <a:lnTo>
                  <a:pt x="920181" y="505563"/>
                </a:lnTo>
                <a:cubicBezTo>
                  <a:pt x="1066884" y="415186"/>
                  <a:pt x="1230463" y="355648"/>
                  <a:pt x="1400936" y="330582"/>
                </a:cubicBezTo>
                <a:lnTo>
                  <a:pt x="1456839" y="13493"/>
                </a:lnTo>
                <a:lnTo>
                  <a:pt x="1714058" y="13493"/>
                </a:lnTo>
                <a:lnTo>
                  <a:pt x="1769961" y="330582"/>
                </a:lnTo>
                <a:cubicBezTo>
                  <a:pt x="1940435" y="355648"/>
                  <a:pt x="2104014" y="415186"/>
                  <a:pt x="2250716" y="505563"/>
                </a:cubicBezTo>
                <a:close/>
              </a:path>
            </a:pathLst>
          </a:custGeom>
          <a:solidFill>
            <a:srgbClr val="D5EBE9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657811" tIns="763087" rIns="657811" bIns="818543" spcCol="1270" anchor="ctr"/>
          <a:lstStyle/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-US" sz="1600" b="1" dirty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sym typeface="Arial"/>
              </a:rPr>
              <a:t>Business plan</a:t>
            </a:r>
          </a:p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-US" sz="1600" b="1" dirty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sym typeface="Arial"/>
              </a:rPr>
              <a:t>(operators)</a:t>
            </a:r>
            <a:endParaRPr lang="el-GR" sz="1600" b="1" dirty="0">
              <a:solidFill>
                <a:srgbClr val="7030A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sym typeface="Arial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9292CDB-D95B-0FAD-CFCC-FE4970F29D66}"/>
              </a:ext>
            </a:extLst>
          </p:cNvPr>
          <p:cNvSpPr/>
          <p:nvPr/>
        </p:nvSpPr>
        <p:spPr bwMode="auto">
          <a:xfrm>
            <a:off x="2945354" y="2533927"/>
            <a:ext cx="2458590" cy="2458183"/>
          </a:xfrm>
          <a:custGeom>
            <a:avLst/>
            <a:gdLst>
              <a:gd name="connsiteX0" fmla="*/ 1839440 w 2458333"/>
              <a:gd name="connsiteY0" fmla="*/ 622633 h 2458333"/>
              <a:gd name="connsiteX1" fmla="*/ 2202128 w 2458333"/>
              <a:gd name="connsiteY1" fmla="*/ 513326 h 2458333"/>
              <a:gd name="connsiteX2" fmla="*/ 2335583 w 2458333"/>
              <a:gd name="connsiteY2" fmla="*/ 744478 h 2458333"/>
              <a:gd name="connsiteX3" fmla="*/ 2059577 w 2458333"/>
              <a:gd name="connsiteY3" fmla="*/ 1003921 h 2458333"/>
              <a:gd name="connsiteX4" fmla="*/ 2059577 w 2458333"/>
              <a:gd name="connsiteY4" fmla="*/ 1454413 h 2458333"/>
              <a:gd name="connsiteX5" fmla="*/ 2335583 w 2458333"/>
              <a:gd name="connsiteY5" fmla="*/ 1713855 h 2458333"/>
              <a:gd name="connsiteX6" fmla="*/ 2202128 w 2458333"/>
              <a:gd name="connsiteY6" fmla="*/ 1945007 h 2458333"/>
              <a:gd name="connsiteX7" fmla="*/ 1839440 w 2458333"/>
              <a:gd name="connsiteY7" fmla="*/ 1835700 h 2458333"/>
              <a:gd name="connsiteX8" fmla="*/ 1449302 w 2458333"/>
              <a:gd name="connsiteY8" fmla="*/ 2060946 h 2458333"/>
              <a:gd name="connsiteX9" fmla="*/ 1362622 w 2458333"/>
              <a:gd name="connsiteY9" fmla="*/ 2429696 h 2458333"/>
              <a:gd name="connsiteX10" fmla="*/ 1095711 w 2458333"/>
              <a:gd name="connsiteY10" fmla="*/ 2429696 h 2458333"/>
              <a:gd name="connsiteX11" fmla="*/ 1009030 w 2458333"/>
              <a:gd name="connsiteY11" fmla="*/ 2060946 h 2458333"/>
              <a:gd name="connsiteX12" fmla="*/ 618892 w 2458333"/>
              <a:gd name="connsiteY12" fmla="*/ 1835700 h 2458333"/>
              <a:gd name="connsiteX13" fmla="*/ 256205 w 2458333"/>
              <a:gd name="connsiteY13" fmla="*/ 1945007 h 2458333"/>
              <a:gd name="connsiteX14" fmla="*/ 122750 w 2458333"/>
              <a:gd name="connsiteY14" fmla="*/ 1713855 h 2458333"/>
              <a:gd name="connsiteX15" fmla="*/ 398756 w 2458333"/>
              <a:gd name="connsiteY15" fmla="*/ 1454412 h 2458333"/>
              <a:gd name="connsiteX16" fmla="*/ 398756 w 2458333"/>
              <a:gd name="connsiteY16" fmla="*/ 1003920 h 2458333"/>
              <a:gd name="connsiteX17" fmla="*/ 122750 w 2458333"/>
              <a:gd name="connsiteY17" fmla="*/ 744478 h 2458333"/>
              <a:gd name="connsiteX18" fmla="*/ 256205 w 2458333"/>
              <a:gd name="connsiteY18" fmla="*/ 513326 h 2458333"/>
              <a:gd name="connsiteX19" fmla="*/ 618893 w 2458333"/>
              <a:gd name="connsiteY19" fmla="*/ 622633 h 2458333"/>
              <a:gd name="connsiteX20" fmla="*/ 1009031 w 2458333"/>
              <a:gd name="connsiteY20" fmla="*/ 397387 h 2458333"/>
              <a:gd name="connsiteX21" fmla="*/ 1095711 w 2458333"/>
              <a:gd name="connsiteY21" fmla="*/ 28637 h 2458333"/>
              <a:gd name="connsiteX22" fmla="*/ 1362622 w 2458333"/>
              <a:gd name="connsiteY22" fmla="*/ 28637 h 2458333"/>
              <a:gd name="connsiteX23" fmla="*/ 1449303 w 2458333"/>
              <a:gd name="connsiteY23" fmla="*/ 397387 h 2458333"/>
              <a:gd name="connsiteX24" fmla="*/ 1839441 w 2458333"/>
              <a:gd name="connsiteY24" fmla="*/ 622633 h 2458333"/>
              <a:gd name="connsiteX25" fmla="*/ 1839440 w 2458333"/>
              <a:gd name="connsiteY25" fmla="*/ 622633 h 2458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458333" h="2458333">
                <a:moveTo>
                  <a:pt x="1839440" y="622633"/>
                </a:moveTo>
                <a:lnTo>
                  <a:pt x="2202128" y="513326"/>
                </a:lnTo>
                <a:lnTo>
                  <a:pt x="2335583" y="744478"/>
                </a:lnTo>
                <a:lnTo>
                  <a:pt x="2059577" y="1003921"/>
                </a:lnTo>
                <a:cubicBezTo>
                  <a:pt x="2099586" y="1151420"/>
                  <a:pt x="2099586" y="1306914"/>
                  <a:pt x="2059577" y="1454413"/>
                </a:cubicBezTo>
                <a:lnTo>
                  <a:pt x="2335583" y="1713855"/>
                </a:lnTo>
                <a:lnTo>
                  <a:pt x="2202128" y="1945007"/>
                </a:lnTo>
                <a:lnTo>
                  <a:pt x="1839440" y="1835700"/>
                </a:lnTo>
                <a:cubicBezTo>
                  <a:pt x="1731706" y="1944098"/>
                  <a:pt x="1597045" y="2021845"/>
                  <a:pt x="1449302" y="2060946"/>
                </a:cubicBezTo>
                <a:lnTo>
                  <a:pt x="1362622" y="2429696"/>
                </a:lnTo>
                <a:lnTo>
                  <a:pt x="1095711" y="2429696"/>
                </a:lnTo>
                <a:lnTo>
                  <a:pt x="1009030" y="2060946"/>
                </a:lnTo>
                <a:cubicBezTo>
                  <a:pt x="861288" y="2021845"/>
                  <a:pt x="726626" y="1944098"/>
                  <a:pt x="618892" y="1835700"/>
                </a:cubicBezTo>
                <a:lnTo>
                  <a:pt x="256205" y="1945007"/>
                </a:lnTo>
                <a:lnTo>
                  <a:pt x="122750" y="1713855"/>
                </a:lnTo>
                <a:lnTo>
                  <a:pt x="398756" y="1454412"/>
                </a:lnTo>
                <a:cubicBezTo>
                  <a:pt x="358747" y="1306913"/>
                  <a:pt x="358747" y="1151419"/>
                  <a:pt x="398756" y="1003920"/>
                </a:cubicBezTo>
                <a:lnTo>
                  <a:pt x="122750" y="744478"/>
                </a:lnTo>
                <a:lnTo>
                  <a:pt x="256205" y="513326"/>
                </a:lnTo>
                <a:lnTo>
                  <a:pt x="618893" y="622633"/>
                </a:lnTo>
                <a:cubicBezTo>
                  <a:pt x="726627" y="514235"/>
                  <a:pt x="861288" y="436488"/>
                  <a:pt x="1009031" y="397387"/>
                </a:cubicBezTo>
                <a:lnTo>
                  <a:pt x="1095711" y="28637"/>
                </a:lnTo>
                <a:lnTo>
                  <a:pt x="1362622" y="28637"/>
                </a:lnTo>
                <a:lnTo>
                  <a:pt x="1449303" y="397387"/>
                </a:lnTo>
                <a:cubicBezTo>
                  <a:pt x="1597045" y="436488"/>
                  <a:pt x="1731707" y="514235"/>
                  <a:pt x="1839441" y="622633"/>
                </a:cubicBezTo>
                <a:lnTo>
                  <a:pt x="1839440" y="622633"/>
                </a:lnTo>
                <a:close/>
              </a:path>
            </a:pathLst>
          </a:custGeom>
          <a:solidFill>
            <a:schemeClr val="accent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shade val="80000"/>
              <a:hueOff val="333770"/>
              <a:satOff val="-29579"/>
              <a:lumOff val="18553"/>
              <a:alphaOff val="0"/>
            </a:schemeClr>
          </a:effectRef>
          <a:fontRef idx="minor">
            <a:schemeClr val="lt1"/>
          </a:fontRef>
        </p:style>
        <p:txBody>
          <a:bodyPr lIns="639213" tIns="642953" rIns="639213" bIns="642953" spcCol="1270" anchor="ctr"/>
          <a:lstStyle/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-US" sz="1600" b="1" dirty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sym typeface="Arial"/>
              </a:rPr>
              <a:t>Technology</a:t>
            </a:r>
          </a:p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-US" sz="1600" b="1" dirty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sym typeface="Arial"/>
              </a:rPr>
              <a:t>(vendors)</a:t>
            </a:r>
            <a:endParaRPr lang="el-GR" sz="1600" b="1" dirty="0">
              <a:solidFill>
                <a:srgbClr val="7030A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sym typeface="Arial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ABD1535-B27B-C552-A7AF-1CD365FD06AE}"/>
              </a:ext>
            </a:extLst>
          </p:cNvPr>
          <p:cNvSpPr/>
          <p:nvPr/>
        </p:nvSpPr>
        <p:spPr bwMode="auto">
          <a:xfrm>
            <a:off x="4059331" y="765262"/>
            <a:ext cx="2767619" cy="2767162"/>
          </a:xfrm>
          <a:custGeom>
            <a:avLst/>
            <a:gdLst>
              <a:gd name="connsiteX0" fmla="*/ 1690675 w 2259514"/>
              <a:gd name="connsiteY0" fmla="*/ 572277 h 2259514"/>
              <a:gd name="connsiteX1" fmla="*/ 2024029 w 2259514"/>
              <a:gd name="connsiteY1" fmla="*/ 471811 h 2259514"/>
              <a:gd name="connsiteX2" fmla="*/ 2146691 w 2259514"/>
              <a:gd name="connsiteY2" fmla="*/ 684268 h 2259514"/>
              <a:gd name="connsiteX3" fmla="*/ 1893007 w 2259514"/>
              <a:gd name="connsiteY3" fmla="*/ 922728 h 2259514"/>
              <a:gd name="connsiteX4" fmla="*/ 1893007 w 2259514"/>
              <a:gd name="connsiteY4" fmla="*/ 1336786 h 2259514"/>
              <a:gd name="connsiteX5" fmla="*/ 2146691 w 2259514"/>
              <a:gd name="connsiteY5" fmla="*/ 1575246 h 2259514"/>
              <a:gd name="connsiteX6" fmla="*/ 2024029 w 2259514"/>
              <a:gd name="connsiteY6" fmla="*/ 1787703 h 2259514"/>
              <a:gd name="connsiteX7" fmla="*/ 1690675 w 2259514"/>
              <a:gd name="connsiteY7" fmla="*/ 1687237 h 2259514"/>
              <a:gd name="connsiteX8" fmla="*/ 1332090 w 2259514"/>
              <a:gd name="connsiteY8" fmla="*/ 1894266 h 2259514"/>
              <a:gd name="connsiteX9" fmla="*/ 1252419 w 2259514"/>
              <a:gd name="connsiteY9" fmla="*/ 2233193 h 2259514"/>
              <a:gd name="connsiteX10" fmla="*/ 1007095 w 2259514"/>
              <a:gd name="connsiteY10" fmla="*/ 2233193 h 2259514"/>
              <a:gd name="connsiteX11" fmla="*/ 927424 w 2259514"/>
              <a:gd name="connsiteY11" fmla="*/ 1894266 h 2259514"/>
              <a:gd name="connsiteX12" fmla="*/ 568839 w 2259514"/>
              <a:gd name="connsiteY12" fmla="*/ 1687237 h 2259514"/>
              <a:gd name="connsiteX13" fmla="*/ 235485 w 2259514"/>
              <a:gd name="connsiteY13" fmla="*/ 1787703 h 2259514"/>
              <a:gd name="connsiteX14" fmla="*/ 112823 w 2259514"/>
              <a:gd name="connsiteY14" fmla="*/ 1575246 h 2259514"/>
              <a:gd name="connsiteX15" fmla="*/ 366507 w 2259514"/>
              <a:gd name="connsiteY15" fmla="*/ 1336786 h 2259514"/>
              <a:gd name="connsiteX16" fmla="*/ 366507 w 2259514"/>
              <a:gd name="connsiteY16" fmla="*/ 922728 h 2259514"/>
              <a:gd name="connsiteX17" fmla="*/ 112823 w 2259514"/>
              <a:gd name="connsiteY17" fmla="*/ 684268 h 2259514"/>
              <a:gd name="connsiteX18" fmla="*/ 235485 w 2259514"/>
              <a:gd name="connsiteY18" fmla="*/ 471811 h 2259514"/>
              <a:gd name="connsiteX19" fmla="*/ 568839 w 2259514"/>
              <a:gd name="connsiteY19" fmla="*/ 572277 h 2259514"/>
              <a:gd name="connsiteX20" fmla="*/ 927424 w 2259514"/>
              <a:gd name="connsiteY20" fmla="*/ 365248 h 2259514"/>
              <a:gd name="connsiteX21" fmla="*/ 1007095 w 2259514"/>
              <a:gd name="connsiteY21" fmla="*/ 26321 h 2259514"/>
              <a:gd name="connsiteX22" fmla="*/ 1252419 w 2259514"/>
              <a:gd name="connsiteY22" fmla="*/ 26321 h 2259514"/>
              <a:gd name="connsiteX23" fmla="*/ 1332090 w 2259514"/>
              <a:gd name="connsiteY23" fmla="*/ 365248 h 2259514"/>
              <a:gd name="connsiteX24" fmla="*/ 1690675 w 2259514"/>
              <a:gd name="connsiteY24" fmla="*/ 572277 h 2259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259514" h="2259514">
                <a:moveTo>
                  <a:pt x="1454329" y="571551"/>
                </a:moveTo>
                <a:lnTo>
                  <a:pt x="1696006" y="421870"/>
                </a:lnTo>
                <a:lnTo>
                  <a:pt x="1837644" y="563508"/>
                </a:lnTo>
                <a:lnTo>
                  <a:pt x="1687963" y="805185"/>
                </a:lnTo>
                <a:cubicBezTo>
                  <a:pt x="1745614" y="904334"/>
                  <a:pt x="1775816" y="1017050"/>
                  <a:pt x="1775463" y="1131742"/>
                </a:cubicBezTo>
                <a:lnTo>
                  <a:pt x="2025930" y="1266200"/>
                </a:lnTo>
                <a:lnTo>
                  <a:pt x="1974087" y="1459681"/>
                </a:lnTo>
                <a:lnTo>
                  <a:pt x="1689948" y="1450891"/>
                </a:lnTo>
                <a:cubicBezTo>
                  <a:pt x="1632907" y="1550394"/>
                  <a:pt x="1550394" y="1632907"/>
                  <a:pt x="1450892" y="1689948"/>
                </a:cubicBezTo>
                <a:lnTo>
                  <a:pt x="1459681" y="1974087"/>
                </a:lnTo>
                <a:lnTo>
                  <a:pt x="1266200" y="2025930"/>
                </a:lnTo>
                <a:lnTo>
                  <a:pt x="1131742" y="1775464"/>
                </a:lnTo>
                <a:cubicBezTo>
                  <a:pt x="1017050" y="1775816"/>
                  <a:pt x="904334" y="1745614"/>
                  <a:pt x="805185" y="1687963"/>
                </a:cubicBezTo>
                <a:lnTo>
                  <a:pt x="563508" y="1837644"/>
                </a:lnTo>
                <a:lnTo>
                  <a:pt x="421870" y="1696006"/>
                </a:lnTo>
                <a:lnTo>
                  <a:pt x="571551" y="1454329"/>
                </a:lnTo>
                <a:cubicBezTo>
                  <a:pt x="513900" y="1355180"/>
                  <a:pt x="483698" y="1242464"/>
                  <a:pt x="484051" y="1127772"/>
                </a:cubicBezTo>
                <a:lnTo>
                  <a:pt x="233584" y="993314"/>
                </a:lnTo>
                <a:lnTo>
                  <a:pt x="285427" y="799833"/>
                </a:lnTo>
                <a:lnTo>
                  <a:pt x="569566" y="808623"/>
                </a:lnTo>
                <a:cubicBezTo>
                  <a:pt x="626607" y="709120"/>
                  <a:pt x="709120" y="626607"/>
                  <a:pt x="808622" y="569566"/>
                </a:cubicBezTo>
                <a:lnTo>
                  <a:pt x="799833" y="285427"/>
                </a:lnTo>
                <a:lnTo>
                  <a:pt x="993314" y="233584"/>
                </a:lnTo>
                <a:lnTo>
                  <a:pt x="1127772" y="484050"/>
                </a:lnTo>
                <a:cubicBezTo>
                  <a:pt x="1242464" y="483698"/>
                  <a:pt x="1355180" y="513900"/>
                  <a:pt x="1454329" y="571551"/>
                </a:cubicBezTo>
                <a:close/>
              </a:path>
            </a:pathLst>
          </a:custGeom>
          <a:solidFill>
            <a:srgbClr val="00B0F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shade val="80000"/>
              <a:hueOff val="667540"/>
              <a:satOff val="-59157"/>
              <a:lumOff val="37105"/>
              <a:alphaOff val="0"/>
            </a:schemeClr>
          </a:effectRef>
          <a:fontRef idx="minor">
            <a:schemeClr val="lt1"/>
          </a:fontRef>
        </p:style>
        <p:txBody>
          <a:bodyPr lIns="769805" tIns="769805" rIns="769806" bIns="769806" spcCol="1270" anchor="ctr"/>
          <a:lstStyle/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-US" sz="1600" b="1" dirty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sym typeface="Arial"/>
              </a:rPr>
              <a:t>Regulation &amp; Funding</a:t>
            </a:r>
          </a:p>
          <a:p>
            <a:pPr algn="ctr" defTabSz="711200" eaLnBrk="1" fontAlgn="auto" hangingPunct="1">
              <a:lnSpc>
                <a:spcPct val="90000"/>
              </a:lnSpc>
              <a:spcAft>
                <a:spcPct val="35000"/>
              </a:spcAft>
              <a:buClr>
                <a:srgbClr val="000000"/>
              </a:buClr>
              <a:buFont typeface="Arial"/>
              <a:buNone/>
              <a:defRPr/>
            </a:pPr>
            <a:r>
              <a:rPr lang="en-US" sz="1600" b="1" dirty="0">
                <a:solidFill>
                  <a:srgbClr val="7030A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sym typeface="Arial"/>
              </a:rPr>
              <a:t>(authorities)</a:t>
            </a:r>
            <a:endParaRPr lang="el-GR" sz="1600" b="1" dirty="0">
              <a:solidFill>
                <a:srgbClr val="7030A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sym typeface="Arial"/>
            </a:endParaRPr>
          </a:p>
        </p:txBody>
      </p:sp>
      <p:sp>
        <p:nvSpPr>
          <p:cNvPr id="7" name="Arrow: Circular 6">
            <a:extLst>
              <a:ext uri="{FF2B5EF4-FFF2-40B4-BE49-F238E27FC236}">
                <a16:creationId xmlns:a16="http://schemas.microsoft.com/office/drawing/2014/main" id="{0A6EFB1C-CD72-AE9E-DE96-870CE53DEE96}"/>
              </a:ext>
            </a:extLst>
          </p:cNvPr>
          <p:cNvSpPr/>
          <p:nvPr/>
        </p:nvSpPr>
        <p:spPr bwMode="auto">
          <a:xfrm>
            <a:off x="4640328" y="2870936"/>
            <a:ext cx="4059172" cy="4058502"/>
          </a:xfrm>
          <a:prstGeom prst="circularArrow">
            <a:avLst>
              <a:gd name="adj1" fmla="val 4688"/>
              <a:gd name="adj2" fmla="val 299029"/>
              <a:gd name="adj3" fmla="val 2544215"/>
              <a:gd name="adj4" fmla="val 15802124"/>
              <a:gd name="adj5" fmla="val 5469"/>
            </a:avLst>
          </a:prstGeom>
          <a:gradFill rotWithShape="0">
            <a:gsLst>
              <a:gs pos="0">
                <a:srgbClr val="7030A0"/>
              </a:gs>
              <a:gs pos="100000">
                <a:schemeClr val="accent2">
                  <a:shade val="90000"/>
                  <a:hueOff val="0"/>
                  <a:satOff val="0"/>
                  <a:lumOff val="0"/>
                  <a:alphaOff val="0"/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0">
            <a:schemeClr val="accent2">
              <a:shade val="90000"/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2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l-GR" kern="0">
              <a:sym typeface="Arial"/>
            </a:endParaRPr>
          </a:p>
        </p:txBody>
      </p:sp>
      <p:sp>
        <p:nvSpPr>
          <p:cNvPr id="8" name="Shape 7">
            <a:extLst>
              <a:ext uri="{FF2B5EF4-FFF2-40B4-BE49-F238E27FC236}">
                <a16:creationId xmlns:a16="http://schemas.microsoft.com/office/drawing/2014/main" id="{C686D85E-A1A9-8F6F-71E5-929B81E59375}"/>
              </a:ext>
            </a:extLst>
          </p:cNvPr>
          <p:cNvSpPr/>
          <p:nvPr/>
        </p:nvSpPr>
        <p:spPr bwMode="auto">
          <a:xfrm>
            <a:off x="2613025" y="2093071"/>
            <a:ext cx="2949243" cy="2948756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gradFill rotWithShape="0">
            <a:gsLst>
              <a:gs pos="0">
                <a:srgbClr val="7030A0"/>
              </a:gs>
              <a:gs pos="100000">
                <a:schemeClr val="accent2">
                  <a:shade val="90000"/>
                  <a:hueOff val="336506"/>
                  <a:satOff val="-29394"/>
                  <a:lumOff val="17640"/>
                  <a:alphaOff val="0"/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0">
            <a:schemeClr val="accent2">
              <a:shade val="90000"/>
              <a:hueOff val="336506"/>
              <a:satOff val="-29394"/>
              <a:lumOff val="17640"/>
              <a:alphaOff val="0"/>
            </a:schemeClr>
          </a:lnRef>
          <a:fillRef idx="3">
            <a:scrgbClr r="0" g="0" b="0"/>
          </a:fillRef>
          <a:effectRef idx="3">
            <a:schemeClr val="accent2">
              <a:shade val="90000"/>
              <a:hueOff val="336506"/>
              <a:satOff val="-29394"/>
              <a:lumOff val="1764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l-GR" kern="0">
              <a:sym typeface="Arial"/>
            </a:endParaRPr>
          </a:p>
        </p:txBody>
      </p:sp>
      <p:sp>
        <p:nvSpPr>
          <p:cNvPr id="9" name="Arrow: Circular 8">
            <a:extLst>
              <a:ext uri="{FF2B5EF4-FFF2-40B4-BE49-F238E27FC236}">
                <a16:creationId xmlns:a16="http://schemas.microsoft.com/office/drawing/2014/main" id="{99442CD9-67E4-B3F5-548F-44678FBC3479}"/>
              </a:ext>
            </a:extLst>
          </p:cNvPr>
          <p:cNvSpPr/>
          <p:nvPr/>
        </p:nvSpPr>
        <p:spPr bwMode="auto">
          <a:xfrm>
            <a:off x="3790562" y="517525"/>
            <a:ext cx="3179877" cy="3179352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gradFill rotWithShape="0">
            <a:gsLst>
              <a:gs pos="0">
                <a:srgbClr val="7030A0"/>
              </a:gs>
              <a:gs pos="100000">
                <a:schemeClr val="accent2">
                  <a:shade val="90000"/>
                  <a:hueOff val="673011"/>
                  <a:satOff val="-58787"/>
                  <a:lumOff val="35281"/>
                  <a:alphaOff val="0"/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0">
            <a:schemeClr val="accent2">
              <a:shade val="90000"/>
              <a:hueOff val="673011"/>
              <a:satOff val="-58787"/>
              <a:lumOff val="35281"/>
              <a:alphaOff val="0"/>
            </a:schemeClr>
          </a:lnRef>
          <a:fillRef idx="3">
            <a:scrgbClr r="0" g="0" b="0"/>
          </a:fillRef>
          <a:effectRef idx="3">
            <a:schemeClr val="accent2">
              <a:shade val="90000"/>
              <a:hueOff val="673011"/>
              <a:satOff val="-58787"/>
              <a:lumOff val="35281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l-GR" kern="0"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Google Shape;191;g309216aeebb_0_12">
            <a:extLst>
              <a:ext uri="{FF2B5EF4-FFF2-40B4-BE49-F238E27FC236}">
                <a16:creationId xmlns:a16="http://schemas.microsoft.com/office/drawing/2014/main" id="{8EE71BEC-6700-09D4-838A-582700561CC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593725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High-band spectrum for Reliable Broadband Service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12B6C33-9837-89DA-0F20-2E6913974E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925" y="903571"/>
            <a:ext cx="11458149" cy="4539704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Bands of </a:t>
            </a: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licensed frequencies </a:t>
            </a: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are the new foundation </a:t>
            </a: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for</a:t>
            </a: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Reliable Broadband Service</a:t>
            </a:r>
          </a:p>
          <a:p>
            <a:pPr marL="800100" lvl="1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Predictable</a:t>
            </a: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 performance</a:t>
            </a:r>
          </a:p>
          <a:p>
            <a:pPr marL="800100" lvl="1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Free</a:t>
            </a: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 from interference</a:t>
            </a: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endParaRPr lang="en-US" altLang="el-GR" sz="1600" b="1" dirty="0">
              <a:solidFill>
                <a:srgbClr val="FFFF00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Font typeface="Arial"/>
              <a:buNone/>
              <a:defRPr/>
            </a:pP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High bands </a:t>
            </a: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specifically have an abundance of spectrum</a:t>
            </a:r>
          </a:p>
          <a:p>
            <a:pPr marL="800100" lvl="1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Channel sizes wide as much as 400MHz for FWA</a:t>
            </a:r>
          </a:p>
          <a:p>
            <a:pPr marL="800100" lvl="1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Channel sizes up to 2000MHz for Middle mile transport</a:t>
            </a:r>
          </a:p>
          <a:p>
            <a:pPr marL="800100" lvl="1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altLang="el-GR" sz="1600" kern="0" dirty="0">
              <a:solidFill>
                <a:srgbClr val="672D7D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Font typeface="Arial"/>
              <a:buNone/>
              <a:defRPr/>
            </a:pP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High bands fit for </a:t>
            </a: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ultra broadband service and middle mile deployment</a:t>
            </a:r>
          </a:p>
          <a:p>
            <a:pPr marL="742950" lvl="1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FWA</a:t>
            </a:r>
          </a:p>
          <a:p>
            <a:pPr marL="1257300" lvl="2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LMDS bands (29.10 to 29.25 GHz and 31.00 to 31.30 GHz)</a:t>
            </a:r>
          </a:p>
          <a:p>
            <a:pPr marL="1257300" lvl="2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UMFUS bands (</a:t>
            </a:r>
            <a:r>
              <a:rPr lang="el-GR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24 </a:t>
            </a:r>
            <a:r>
              <a:rPr lang="el-GR" altLang="el-GR" sz="1600" kern="0" dirty="0" err="1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GHz</a:t>
            </a:r>
            <a:r>
              <a:rPr lang="el-GR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, 28 </a:t>
            </a:r>
            <a:r>
              <a:rPr lang="el-GR" altLang="el-GR" sz="1600" kern="0" dirty="0" err="1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GHz</a:t>
            </a:r>
            <a:r>
              <a:rPr lang="el-GR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, 37 </a:t>
            </a:r>
            <a:r>
              <a:rPr lang="el-GR" altLang="el-GR" sz="1600" kern="0" dirty="0" err="1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GHz</a:t>
            </a:r>
            <a:r>
              <a:rPr lang="el-GR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, 39 </a:t>
            </a:r>
            <a:r>
              <a:rPr lang="el-GR" altLang="el-GR" sz="1600" kern="0" dirty="0" err="1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GHz</a:t>
            </a:r>
            <a:r>
              <a:rPr lang="el-GR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, and 47 </a:t>
            </a:r>
            <a:r>
              <a:rPr lang="el-GR" altLang="el-GR" sz="1600" kern="0" dirty="0" err="1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GHz</a:t>
            </a: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marL="742950" lvl="1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Middle mile</a:t>
            </a:r>
          </a:p>
          <a:p>
            <a:pPr marL="1257300" lvl="2" indent="-3429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n-US" altLang="el-GR" sz="16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E-Band</a:t>
            </a:r>
            <a:r>
              <a:rPr lang="en-US" altLang="el-GR" sz="16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 (71-86 GHz)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1772F-16AB-929E-8055-ABCA5BC95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413" y="171450"/>
            <a:ext cx="10620375" cy="593725"/>
          </a:xfrm>
        </p:spPr>
        <p:txBody>
          <a:bodyPr>
            <a:noAutofit/>
          </a:bodyPr>
          <a:lstStyle/>
          <a:p>
            <a:pPr eaLnBrk="1" fontAlgn="auto" hangingPunct="1">
              <a:buFont typeface="Arial"/>
              <a:buNone/>
              <a:defRPr/>
            </a:pPr>
            <a:r>
              <a:rPr lang="en-US" sz="2800" dirty="0">
                <a:solidFill>
                  <a:srgbClr val="672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Arial"/>
              </a:rPr>
              <a:t>Broadband Equity, Access, &amp; Deployment (BEAD) Program </a:t>
            </a:r>
            <a:endParaRPr lang="el-GR" sz="2800" dirty="0">
              <a:solidFill>
                <a:srgbClr val="672D7D"/>
              </a:solidFill>
              <a:sym typeface="Arial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465793-73EA-1368-C63E-5D48338FE9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235" y="957709"/>
            <a:ext cx="5396095" cy="3047205"/>
          </a:xfrm>
          <a:prstGeom prst="rect">
            <a:avLst/>
          </a:prstGeom>
          <a:solidFill>
            <a:schemeClr val="bg1">
              <a:alpha val="52000"/>
            </a:schemeClr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342797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$42.5bn </a:t>
            </a: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boost for broadband connectivity</a:t>
            </a:r>
            <a:r>
              <a:rPr lang="el-GR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342797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“biggest investment ever” in high-speed internet, with the goal of </a:t>
            </a:r>
            <a:r>
              <a:rPr lang="en-US" sz="18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connecting all Americans by 2030.</a:t>
            </a:r>
            <a:endParaRPr lang="el-GR" sz="1800" b="1" kern="0" dirty="0">
              <a:solidFill>
                <a:srgbClr val="672D7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797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Funds allocated to </a:t>
            </a:r>
            <a:r>
              <a:rPr lang="el-GR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50 </a:t>
            </a: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states to roll out broadband to unserved and underserved regions.</a:t>
            </a:r>
            <a:endParaRPr lang="el-GR" sz="1800" kern="0" dirty="0">
              <a:solidFill>
                <a:srgbClr val="672D7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797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24 million households </a:t>
            </a: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in the USA do not have access to high-speed internet access.</a:t>
            </a:r>
            <a:endParaRPr lang="en-GB" sz="1800" kern="0" dirty="0">
              <a:solidFill>
                <a:srgbClr val="672D7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0FC569-2CFB-28AA-2CDF-8A704BD3D5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0087" y="957709"/>
            <a:ext cx="5099554" cy="3047205"/>
          </a:xfrm>
          <a:prstGeom prst="rect">
            <a:avLst/>
          </a:prstGeom>
          <a:solidFill>
            <a:schemeClr val="bg1">
              <a:alpha val="52000"/>
            </a:schemeClr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marL="342797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Reliable broadband service (RBS) technologies</a:t>
            </a:r>
          </a:p>
          <a:p>
            <a:pPr marL="799860" lvl="1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Fiber-optic</a:t>
            </a:r>
          </a:p>
          <a:p>
            <a:pPr marL="799860" lvl="1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Cable modem/hybrid fiber-coaxial (HFC)</a:t>
            </a:r>
          </a:p>
          <a:p>
            <a:pPr marL="799860" lvl="1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Digital Subscriber Line (DSL)</a:t>
            </a:r>
          </a:p>
          <a:p>
            <a:pPr marL="799860" lvl="1" indent="-342797" defTabSz="914126" eaLnBrk="1" fontAlgn="auto" hangingPunct="1">
              <a:spcBef>
                <a:spcPts val="600"/>
              </a:spcBef>
              <a:spcAft>
                <a:spcPts val="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Terrestrial fixed wireless utilizing entirely licensed spectrum or using a hybrid of licensed and unlicensed spectrum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4E7A60-2D8E-E075-34C5-EF15CF206C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/>
        </p:blipFill>
        <p:spPr>
          <a:xfrm>
            <a:off x="1957156" y="4049120"/>
            <a:ext cx="7653199" cy="2498435"/>
          </a:xfrm>
          <a:prstGeom prst="rect">
            <a:avLst/>
          </a:prstGeom>
          <a:effectLst>
            <a:glow rad="88900">
              <a:schemeClr val="bg1">
                <a:alpha val="86000"/>
              </a:schemeClr>
            </a:glow>
          </a:effectLst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5814FC82-2C67-AEE3-80B2-F474AA787BF6}"/>
              </a:ext>
            </a:extLst>
          </p:cNvPr>
          <p:cNvSpPr/>
          <p:nvPr/>
        </p:nvSpPr>
        <p:spPr bwMode="auto">
          <a:xfrm>
            <a:off x="9864725" y="4872038"/>
            <a:ext cx="1085850" cy="898525"/>
          </a:xfrm>
          <a:prstGeom prst="wedgeRoundRectCallout">
            <a:avLst>
              <a:gd name="adj1" fmla="val -97150"/>
              <a:gd name="adj2" fmla="val 80476"/>
              <a:gd name="adj3" fmla="val 16667"/>
            </a:avLst>
          </a:prstGeom>
          <a:solidFill>
            <a:schemeClr val="lt1"/>
          </a:solidFill>
          <a:ln>
            <a:solidFill>
              <a:srgbClr val="7030A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 defTabSz="914126" eaLnBrk="1" hangingPunct="1">
              <a:spcBef>
                <a:spcPct val="20000"/>
              </a:spcBef>
              <a:buFont typeface="Arial"/>
              <a:buNone/>
              <a:defRPr/>
            </a:pPr>
            <a:r>
              <a:rPr lang="en-US" sz="1200" b="1" dirty="0">
                <a:solidFill>
                  <a:srgbClr val="7030A0"/>
                </a:solidFill>
                <a:sym typeface="Arial"/>
              </a:rPr>
              <a:t>Unlicensed FWA &amp; Low Earth Orbit Satellites</a:t>
            </a:r>
            <a:endParaRPr lang="el-GR" sz="1200" b="1" dirty="0">
              <a:solidFill>
                <a:srgbClr val="7030A0"/>
              </a:solidFill>
              <a:sym typeface="Arial"/>
            </a:endParaRP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8A06A918-09AD-DB3F-69B3-E968E55E94D2}"/>
              </a:ext>
            </a:extLst>
          </p:cNvPr>
          <p:cNvSpPr/>
          <p:nvPr/>
        </p:nvSpPr>
        <p:spPr bwMode="auto">
          <a:xfrm>
            <a:off x="10140950" y="4121150"/>
            <a:ext cx="731838" cy="635000"/>
          </a:xfrm>
          <a:prstGeom prst="wedgeRoundRectCallout">
            <a:avLst>
              <a:gd name="adj1" fmla="val -171374"/>
              <a:gd name="adj2" fmla="val 137320"/>
              <a:gd name="adj3" fmla="val 16667"/>
            </a:avLst>
          </a:prstGeom>
          <a:solidFill>
            <a:schemeClr val="lt1">
              <a:alpha val="76000"/>
            </a:schemeClr>
          </a:solidFill>
          <a:ln>
            <a:solidFill>
              <a:srgbClr val="7030A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 defTabSz="914126" eaLnBrk="1" hangingPunct="1">
              <a:spcBef>
                <a:spcPct val="20000"/>
              </a:spcBef>
              <a:buFont typeface="Arial"/>
              <a:buNone/>
              <a:defRPr/>
            </a:pPr>
            <a:r>
              <a:rPr lang="en-US" sz="1200" b="1" dirty="0">
                <a:solidFill>
                  <a:srgbClr val="7030A0"/>
                </a:solidFill>
                <a:sym typeface="Arial"/>
              </a:rPr>
              <a:t>Licensed FWA</a:t>
            </a:r>
            <a:endParaRPr lang="el-GR" sz="1200" b="1" dirty="0">
              <a:solidFill>
                <a:srgbClr val="7030A0"/>
              </a:solidFill>
              <a:sym typeface="Arial"/>
            </a:endParaRPr>
          </a:p>
        </p:txBody>
      </p:sp>
      <p:pic>
        <p:nvPicPr>
          <p:cNvPr id="41996" name="Graphic 8">
            <a:extLst>
              <a:ext uri="{FF2B5EF4-FFF2-40B4-BE49-F238E27FC236}">
                <a16:creationId xmlns:a16="http://schemas.microsoft.com/office/drawing/2014/main" id="{3FD4B746-F5E5-E717-56DE-852F9DCDB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756150"/>
            <a:ext cx="8461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9CE62C2-9162-7880-D3CA-CC5916604192}"/>
              </a:ext>
            </a:extLst>
          </p:cNvPr>
          <p:cNvSpPr txBox="1"/>
          <p:nvPr/>
        </p:nvSpPr>
        <p:spPr>
          <a:xfrm>
            <a:off x="196850" y="5778500"/>
            <a:ext cx="1833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>
            <a:lvl1pPr eaLnBrk="0" hangingPunct="0">
              <a:defRPr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0" hangingPunct="0">
              <a:defRPr sz="2699" b="1">
                <a:solidFill>
                  <a:srgbClr val="3C3C3C"/>
                </a:solidFill>
              </a:defRPr>
            </a:lvl2pPr>
            <a:lvl3pPr eaLnBrk="0" hangingPunct="0">
              <a:defRPr sz="2699" b="1">
                <a:solidFill>
                  <a:srgbClr val="3C3C3C"/>
                </a:solidFill>
              </a:defRPr>
            </a:lvl3pPr>
            <a:lvl4pPr eaLnBrk="0" hangingPunct="0">
              <a:defRPr sz="2699" b="1">
                <a:solidFill>
                  <a:srgbClr val="3C3C3C"/>
                </a:solidFill>
              </a:defRPr>
            </a:lvl4pPr>
            <a:lvl5pPr eaLnBrk="0" hangingPunct="0">
              <a:defRPr sz="2699" b="1">
                <a:solidFill>
                  <a:srgbClr val="3C3C3C"/>
                </a:solidFill>
              </a:defRPr>
            </a:lvl5pPr>
            <a:lvl6pPr marL="609539" fontAlgn="base">
              <a:spcBef>
                <a:spcPct val="0"/>
              </a:spcBef>
              <a:spcAft>
                <a:spcPct val="0"/>
              </a:spcAft>
              <a:defRPr sz="2699" b="1"/>
            </a:lvl6pPr>
            <a:lvl7pPr marL="1219078" fontAlgn="base">
              <a:spcBef>
                <a:spcPct val="0"/>
              </a:spcBef>
              <a:spcAft>
                <a:spcPct val="0"/>
              </a:spcAft>
              <a:defRPr sz="2699" b="1"/>
            </a:lvl7pPr>
            <a:lvl8pPr marL="1828617" fontAlgn="base">
              <a:spcBef>
                <a:spcPct val="0"/>
              </a:spcBef>
              <a:spcAft>
                <a:spcPct val="0"/>
              </a:spcAft>
              <a:defRPr sz="2699" b="1"/>
            </a:lvl8pPr>
            <a:lvl9pPr marL="2438156" fontAlgn="base">
              <a:spcBef>
                <a:spcPct val="0"/>
              </a:spcBef>
              <a:spcAft>
                <a:spcPct val="0"/>
              </a:spcAft>
              <a:defRPr sz="2699" b="1"/>
            </a:lvl9pPr>
          </a:lstStyle>
          <a:p>
            <a:pPr defTabSz="914126" fontAlgn="auto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en-US" sz="1200" dirty="0">
                <a:solidFill>
                  <a:srgbClr val="FFFFFF"/>
                </a:solidFill>
                <a:sym typeface="Arial"/>
              </a:rPr>
              <a:t>National Telecommunications &amp; Information Administration</a:t>
            </a:r>
            <a:endParaRPr lang="el-GR" sz="1200" dirty="0">
              <a:solidFill>
                <a:srgbClr val="FFFFFF"/>
              </a:solidFill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A4424-9764-7FBB-887F-0FD8EF231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413" y="171450"/>
            <a:ext cx="10620375" cy="593725"/>
          </a:xfrm>
        </p:spPr>
        <p:txBody>
          <a:bodyPr>
            <a:noAutofit/>
          </a:bodyPr>
          <a:lstStyle/>
          <a:p>
            <a:pPr eaLnBrk="1" fontAlgn="auto" hangingPunct="1">
              <a:buFont typeface="Arial"/>
              <a:buNone/>
              <a:defRPr/>
            </a:pPr>
            <a:r>
              <a:rPr lang="en-US" sz="2800" dirty="0">
                <a:solidFill>
                  <a:srgbClr val="672D7D"/>
                </a:solidFill>
                <a:latin typeface="+mn-lt"/>
                <a:sym typeface="Arial"/>
              </a:rPr>
              <a:t>Enabling technologies at high bands for more gigabits &amp; miles</a:t>
            </a:r>
            <a:endParaRPr lang="el-GR" sz="2800" dirty="0">
              <a:solidFill>
                <a:srgbClr val="672D7D"/>
              </a:solidFill>
              <a:sym typeface="Arial"/>
            </a:endParaRPr>
          </a:p>
        </p:txBody>
      </p:sp>
      <p:pic>
        <p:nvPicPr>
          <p:cNvPr id="44035" name="Picture 2" descr="A person in a cowboy hat using a computer in front of a herd of animals&#10;&#10;Description automatically generated">
            <a:extLst>
              <a:ext uri="{FF2B5EF4-FFF2-40B4-BE49-F238E27FC236}">
                <a16:creationId xmlns:a16="http://schemas.microsoft.com/office/drawing/2014/main" id="{1AB542D3-D33E-73D5-CF57-165E66002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800" y="1100138"/>
            <a:ext cx="4851400" cy="421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2CB0BC00-BC54-F13B-EF6B-08BA5D35DE38}"/>
              </a:ext>
            </a:extLst>
          </p:cNvPr>
          <p:cNvGraphicFramePr/>
          <p:nvPr/>
        </p:nvGraphicFramePr>
        <p:xfrm>
          <a:off x="509487" y="1100775"/>
          <a:ext cx="6258237" cy="4217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112FAF0-DC97-379A-8797-2BDDB5DA6811}"/>
              </a:ext>
            </a:extLst>
          </p:cNvPr>
          <p:cNvSpPr txBox="1"/>
          <p:nvPr/>
        </p:nvSpPr>
        <p:spPr>
          <a:xfrm>
            <a:off x="1077913" y="2917825"/>
            <a:ext cx="15319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914126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en-US" sz="1600" b="1" dirty="0">
                <a:solidFill>
                  <a:schemeClr val="bg1"/>
                </a:solidFill>
                <a:latin typeface="+mj-lt"/>
                <a:cs typeface="+mn-cs"/>
                <a:sym typeface="Arial"/>
              </a:rPr>
              <a:t>More Gigabit</a:t>
            </a:r>
          </a:p>
          <a:p>
            <a:pPr algn="ctr" defTabSz="914126" eaLnBrk="1" fontAlgn="auto" hangingPunct="1">
              <a:spcBef>
                <a:spcPts val="0"/>
              </a:spcBef>
              <a:spcAft>
                <a:spcPts val="0"/>
              </a:spcAft>
              <a:buFont typeface="Arial"/>
              <a:buNone/>
              <a:defRPr/>
            </a:pPr>
            <a:r>
              <a:rPr lang="en-US" sz="1600" b="1" dirty="0">
                <a:solidFill>
                  <a:schemeClr val="bg1"/>
                </a:solidFill>
                <a:latin typeface="+mj-lt"/>
                <a:cs typeface="+mn-cs"/>
                <a:sym typeface="Arial"/>
              </a:rPr>
              <a:t>Farther range</a:t>
            </a:r>
            <a:endParaRPr lang="el-GR" sz="1600" b="1" kern="0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Google Shape;191;g309216aeebb_0_12">
            <a:extLst>
              <a:ext uri="{FF2B5EF4-FFF2-40B4-BE49-F238E27FC236}">
                <a16:creationId xmlns:a16="http://schemas.microsoft.com/office/drawing/2014/main" id="{AD287E8B-43E9-190C-34A2-03BCA0756B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3988" y="0"/>
            <a:ext cx="10718800" cy="1028700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Extending, speeding up, and densifying FWA</a:t>
            </a:r>
            <a:b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Active Antenna System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360DC266-43FD-56C2-E2EC-3F501D770D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550" y="1082675"/>
            <a:ext cx="65024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342900" indent="-3429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672D7D"/>
                </a:solidFill>
              </a:rPr>
              <a:t>Multiple antenna arrays per sector radio</a:t>
            </a:r>
          </a:p>
          <a:p>
            <a:pPr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672D7D"/>
                </a:solidFill>
              </a:rPr>
              <a:t>Multiplying transmit/receive paths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672D7D"/>
                </a:solidFill>
              </a:rPr>
              <a:t>Enabling channel reuse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672D7D"/>
                </a:solidFill>
              </a:rPr>
              <a:t>Facilitating higher order channel reuse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7030A0"/>
                </a:solidFill>
              </a:rPr>
              <a:t>Hybrid Beamforming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7030A0"/>
                </a:solidFill>
              </a:rPr>
              <a:t>Enabling cleaner channel of operation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7030A0"/>
                </a:solidFill>
              </a:rPr>
              <a:t>Concurrent use of V &amp; H polarization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2000">
                <a:solidFill>
                  <a:srgbClr val="7030A0"/>
                </a:solidFill>
              </a:rPr>
              <a:t>Achieving farther range of connection</a:t>
            </a:r>
          </a:p>
        </p:txBody>
      </p:sp>
      <p:pic>
        <p:nvPicPr>
          <p:cNvPr id="45060" name="Picture 23" descr="A tower with many electrical boxes&#10;&#10;Description automatically generated with medium confidence">
            <a:extLst>
              <a:ext uri="{FF2B5EF4-FFF2-40B4-BE49-F238E27FC236}">
                <a16:creationId xmlns:a16="http://schemas.microsoft.com/office/drawing/2014/main" id="{C5885040-61C4-4B07-BD84-CBAD30CF1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950" y="1082675"/>
            <a:ext cx="3863975" cy="266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Arrow: Bent-Up 24">
            <a:extLst>
              <a:ext uri="{FF2B5EF4-FFF2-40B4-BE49-F238E27FC236}">
                <a16:creationId xmlns:a16="http://schemas.microsoft.com/office/drawing/2014/main" id="{B746278E-0919-ACCA-319C-3575A9AD8E3F}"/>
              </a:ext>
            </a:extLst>
          </p:cNvPr>
          <p:cNvSpPr/>
          <p:nvPr/>
        </p:nvSpPr>
        <p:spPr bwMode="auto">
          <a:xfrm rot="5400000">
            <a:off x="1893888" y="4030663"/>
            <a:ext cx="1081087" cy="1512887"/>
          </a:xfrm>
          <a:prstGeom prst="bentUpArrow">
            <a:avLst/>
          </a:prstGeom>
          <a:solidFill>
            <a:srgbClr val="FFC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/>
          <a:lstStyle/>
          <a:p>
            <a:pPr eaLnBrk="1" hangingPunct="1">
              <a:spcBef>
                <a:spcPct val="20000"/>
              </a:spcBef>
              <a:defRPr/>
            </a:pPr>
            <a:endParaRPr lang="el-GR" sz="1600">
              <a:solidFill>
                <a:srgbClr val="696A6C"/>
              </a:solidFill>
              <a:latin typeface="Arial" charset="0"/>
              <a:cs typeface="+mn-cs"/>
              <a:sym typeface="Arial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D92ED61F-0384-CCF2-04AB-5017B20B6C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7544" y="4402812"/>
            <a:ext cx="8136904" cy="12760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marL="342900" lvl="1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Multiply channel capacity </a:t>
            </a:r>
            <a:r>
              <a:rPr lang="en-US" sz="2000" b="1" kern="0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by 2 or 4 or more times</a:t>
            </a:r>
          </a:p>
          <a:p>
            <a:pPr marL="342900" lvl="1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Accommodate </a:t>
            </a:r>
            <a:r>
              <a:rPr lang="en-US" sz="2000" b="1" kern="0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more than 500 subscribers </a:t>
            </a:r>
            <a:r>
              <a:rPr lang="en-US" sz="2000" kern="0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in sector area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Reach subscribers </a:t>
            </a:r>
            <a:r>
              <a:rPr lang="en-US" sz="2000" b="1" kern="0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farther than 5 miles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n-US" sz="20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1;g309216aeebb_0_12">
            <a:extLst>
              <a:ext uri="{FF2B5EF4-FFF2-40B4-BE49-F238E27FC236}">
                <a16:creationId xmlns:a16="http://schemas.microsoft.com/office/drawing/2014/main" id="{ED335ADD-451A-BE4E-33F7-6636B5374D6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25488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Band channels boosting the capacity of FWA networks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BB89DEE-DF72-404C-D036-91BB1ACC7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468" y="1057669"/>
            <a:ext cx="8445946" cy="2584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High bands have plenty of bandwidth</a:t>
            </a:r>
          </a:p>
          <a:p>
            <a:pPr marL="800100" lvl="1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Wide channels 200MHz or wider can be used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Use of MIMO techniques to reuse channel</a:t>
            </a:r>
          </a:p>
          <a:p>
            <a:pPr marL="800100" lvl="1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Use the same channel 4 or more times on sector radio</a:t>
            </a:r>
          </a:p>
          <a:p>
            <a:pPr marL="800100" lvl="1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Use the same channel 2 or more times on terminal radio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Multi carrier</a:t>
            </a:r>
          </a:p>
          <a:p>
            <a:pPr marL="800100" lvl="1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ingdings" panose="05000000000000000000" pitchFamily="2" charset="2"/>
              <a:buChar char="§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Use more than 1 carrier per sector</a:t>
            </a:r>
          </a:p>
          <a:p>
            <a:pPr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defRPr/>
            </a:pPr>
            <a:endParaRPr lang="en-US" sz="20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</p:txBody>
      </p:sp>
      <p:sp>
        <p:nvSpPr>
          <p:cNvPr id="6" name="Arrow: Bent-Up 5">
            <a:extLst>
              <a:ext uri="{FF2B5EF4-FFF2-40B4-BE49-F238E27FC236}">
                <a16:creationId xmlns:a16="http://schemas.microsoft.com/office/drawing/2014/main" id="{3D9A4416-E507-58A1-C68F-84B49EF851E4}"/>
              </a:ext>
            </a:extLst>
          </p:cNvPr>
          <p:cNvSpPr/>
          <p:nvPr/>
        </p:nvSpPr>
        <p:spPr bwMode="auto">
          <a:xfrm rot="5400000">
            <a:off x="1567656" y="3747294"/>
            <a:ext cx="1082675" cy="1512888"/>
          </a:xfrm>
          <a:prstGeom prst="bentUpArrow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/>
          <a:lstStyle/>
          <a:p>
            <a:pPr eaLnBrk="1" hangingPunct="1">
              <a:spcBef>
                <a:spcPct val="20000"/>
              </a:spcBef>
              <a:defRPr/>
            </a:pPr>
            <a:endParaRPr lang="el-GR" sz="1600">
              <a:solidFill>
                <a:srgbClr val="696A6C"/>
              </a:solidFill>
              <a:latin typeface="Arial" charset="0"/>
              <a:cs typeface="+mn-cs"/>
              <a:sym typeface="Arial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B41EAC0-2B8C-A3F4-C71F-C2C08446A6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4350" y="3962908"/>
            <a:ext cx="7149802" cy="170805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Capacity per sector </a:t>
            </a:r>
            <a:r>
              <a:rPr lang="en-US" sz="20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5.6Gbps</a:t>
            </a: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, per cell </a:t>
            </a:r>
            <a:r>
              <a:rPr lang="en-US" sz="20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22.4Gbps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Occupied bandwidth 400 </a:t>
            </a:r>
            <a:r>
              <a:rPr lang="en-US" sz="20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up to 800MHz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Enough capacity for </a:t>
            </a:r>
            <a:r>
              <a:rPr lang="en-US" sz="20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CIR service</a:t>
            </a: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, and for high PIR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20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2 Gigabit/s </a:t>
            </a:r>
            <a:r>
              <a:rPr lang="en-US" sz="20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speed of subscriber connection</a:t>
            </a:r>
          </a:p>
          <a:p>
            <a:pPr marL="342900" indent="-342900"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n-US" sz="20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191;g309216aeebb_0_12">
            <a:extLst>
              <a:ext uri="{FF2B5EF4-FFF2-40B4-BE49-F238E27FC236}">
                <a16:creationId xmlns:a16="http://schemas.microsoft.com/office/drawing/2014/main" id="{B5A62B8F-F3F7-0F71-8F02-6ED01AE9F25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25488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Making E-Band transmission more effective</a:t>
            </a:r>
            <a:r>
              <a:rPr lang="el-GR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&amp;</a:t>
            </a: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more reliable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155" name="Content Placeholder 1">
            <a:extLst>
              <a:ext uri="{FF2B5EF4-FFF2-40B4-BE49-F238E27FC236}">
                <a16:creationId xmlns:a16="http://schemas.microsoft.com/office/drawing/2014/main" id="{5F68653F-C674-7803-9BB4-1DEC1007B3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" y="2466975"/>
            <a:ext cx="6999288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800100" indent="-3429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524000" indent="-3048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2133600" indent="-3048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743200" indent="-3048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3200400" indent="-304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657600" indent="-304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4114800" indent="-304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4572000" indent="-304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1800" b="1">
                <a:solidFill>
                  <a:srgbClr val="672D7D"/>
                </a:solidFill>
              </a:rPr>
              <a:t>High carrier loading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800">
                <a:solidFill>
                  <a:srgbClr val="672D7D"/>
                </a:solidFill>
              </a:rPr>
              <a:t>15Gbps on 2000MHz, 10Gbps on 1500MHz)</a:t>
            </a:r>
          </a:p>
          <a:p>
            <a:pPr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1800" b="1">
                <a:solidFill>
                  <a:srgbClr val="672D7D"/>
                </a:solidFill>
              </a:rPr>
              <a:t>High modulations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800">
                <a:solidFill>
                  <a:srgbClr val="672D7D"/>
                </a:solidFill>
              </a:rPr>
              <a:t>Up to 1024QAM</a:t>
            </a:r>
          </a:p>
          <a:p>
            <a:pPr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1800" b="1">
                <a:solidFill>
                  <a:srgbClr val="672D7D"/>
                </a:solidFill>
              </a:rPr>
              <a:t>High system gain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800">
                <a:solidFill>
                  <a:srgbClr val="672D7D"/>
                </a:solidFill>
              </a:rPr>
              <a:t>More than 70dB @128QAM, 2000MHz</a:t>
            </a:r>
          </a:p>
        </p:txBody>
      </p:sp>
      <p:sp>
        <p:nvSpPr>
          <p:cNvPr id="48" name="Rectangle 3">
            <a:extLst>
              <a:ext uri="{FF2B5EF4-FFF2-40B4-BE49-F238E27FC236}">
                <a16:creationId xmlns:a16="http://schemas.microsoft.com/office/drawing/2014/main" id="{5165C282-ADC6-62EA-EB2D-E09A599CA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9575" y="4640263"/>
            <a:ext cx="7150100" cy="1258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SzPct val="100000"/>
              <a:buFont typeface="Webdings" pitchFamily="18" charset="2"/>
              <a:buChar char="4"/>
              <a:defRPr/>
            </a:pPr>
            <a:r>
              <a:rPr lang="en-US" sz="1800" b="1" kern="0" dirty="0">
                <a:solidFill>
                  <a:srgbClr val="672D7D"/>
                </a:solidFill>
                <a:latin typeface="Arial"/>
                <a:cs typeface="Arial"/>
                <a:sym typeface="Arial"/>
              </a:rPr>
              <a:t>Extended range for standalone E-Band</a:t>
            </a:r>
          </a:p>
          <a:p>
            <a:pPr marL="342900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SzPct val="100000"/>
              <a:buFont typeface="Webdings" pitchFamily="18" charset="2"/>
              <a:buChar char="4"/>
              <a:defRPr/>
            </a:pPr>
            <a:r>
              <a:rPr lang="en-US" sz="1800" b="1" kern="0" dirty="0">
                <a:solidFill>
                  <a:srgbClr val="672D7D"/>
                </a:solidFill>
                <a:latin typeface="Arial"/>
                <a:cs typeface="Arial"/>
                <a:sym typeface="Arial"/>
              </a:rPr>
              <a:t>Capacity gains for Multi Band Link configuration</a:t>
            </a:r>
          </a:p>
          <a:p>
            <a:pPr marL="342900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SzPct val="100000"/>
              <a:buFont typeface="Webdings" pitchFamily="18" charset="2"/>
              <a:buChar char="4"/>
              <a:defRPr/>
            </a:pPr>
            <a:r>
              <a:rPr lang="en-US" sz="1800" b="1" kern="0" dirty="0">
                <a:solidFill>
                  <a:srgbClr val="672D7D"/>
                </a:solidFill>
                <a:latin typeface="Arial"/>
                <a:cs typeface="Arial"/>
                <a:sym typeface="Arial"/>
              </a:rPr>
              <a:t>High service and link availability</a:t>
            </a:r>
          </a:p>
        </p:txBody>
      </p:sp>
      <p:sp>
        <p:nvSpPr>
          <p:cNvPr id="49" name="Arrow: Bent-Up 48">
            <a:extLst>
              <a:ext uri="{FF2B5EF4-FFF2-40B4-BE49-F238E27FC236}">
                <a16:creationId xmlns:a16="http://schemas.microsoft.com/office/drawing/2014/main" id="{04760F4E-DD51-000B-87C8-BA0DF225F23F}"/>
              </a:ext>
            </a:extLst>
          </p:cNvPr>
          <p:cNvSpPr/>
          <p:nvPr/>
        </p:nvSpPr>
        <p:spPr bwMode="auto">
          <a:xfrm rot="5400000">
            <a:off x="2813050" y="4375151"/>
            <a:ext cx="752475" cy="1231900"/>
          </a:xfrm>
          <a:prstGeom prst="bentUpArrow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/>
          <a:lstStyle/>
          <a:p>
            <a:pPr eaLnBrk="1" hangingPunct="1">
              <a:spcBef>
                <a:spcPct val="20000"/>
              </a:spcBef>
              <a:defRPr/>
            </a:pPr>
            <a:endParaRPr lang="el-GR" sz="1600">
              <a:solidFill>
                <a:srgbClr val="696A6C"/>
              </a:solidFill>
              <a:latin typeface="Arial" charset="0"/>
              <a:cs typeface="+mn-cs"/>
              <a:sym typeface="Arial"/>
            </a:endParaRPr>
          </a:p>
        </p:txBody>
      </p:sp>
      <p:sp>
        <p:nvSpPr>
          <p:cNvPr id="50" name="Left Brace 49">
            <a:extLst>
              <a:ext uri="{FF2B5EF4-FFF2-40B4-BE49-F238E27FC236}">
                <a16:creationId xmlns:a16="http://schemas.microsoft.com/office/drawing/2014/main" id="{92EC5F17-846B-E095-D0CD-77E87158F903}"/>
              </a:ext>
            </a:extLst>
          </p:cNvPr>
          <p:cNvSpPr/>
          <p:nvPr/>
        </p:nvSpPr>
        <p:spPr bwMode="auto">
          <a:xfrm rot="16200000">
            <a:off x="6348413" y="1308100"/>
            <a:ext cx="433388" cy="2459037"/>
          </a:xfrm>
          <a:prstGeom prst="leftBrace">
            <a:avLst/>
          </a:prstGeom>
          <a:noFill/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/>
          <a:lstStyle/>
          <a:p>
            <a:pPr eaLnBrk="1" hangingPunct="1">
              <a:spcBef>
                <a:spcPct val="20000"/>
              </a:spcBef>
              <a:defRPr/>
            </a:pPr>
            <a:endParaRPr lang="el-GR" sz="1600">
              <a:solidFill>
                <a:srgbClr val="696A6C"/>
              </a:solidFill>
              <a:latin typeface="Arial" charset="0"/>
              <a:cs typeface="+mn-cs"/>
              <a:sym typeface="Arial"/>
            </a:endParaRPr>
          </a:p>
        </p:txBody>
      </p:sp>
      <p:pic>
        <p:nvPicPr>
          <p:cNvPr id="49159" name="Picture 50">
            <a:extLst>
              <a:ext uri="{FF2B5EF4-FFF2-40B4-BE49-F238E27FC236}">
                <a16:creationId xmlns:a16="http://schemas.microsoft.com/office/drawing/2014/main" id="{28A30475-7262-600D-704E-31A21F482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3" y="1012825"/>
            <a:ext cx="5578475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191;g309216aeebb_0_12">
            <a:extLst>
              <a:ext uri="{FF2B5EF4-FFF2-40B4-BE49-F238E27FC236}">
                <a16:creationId xmlns:a16="http://schemas.microsoft.com/office/drawing/2014/main" id="{D0B6662C-2E5A-B7AD-C6A3-DAC0DE8BDD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25488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Gains from technology innovations at E-Band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Rectangle 3">
            <a:extLst>
              <a:ext uri="{FF2B5EF4-FFF2-40B4-BE49-F238E27FC236}">
                <a16:creationId xmlns:a16="http://schemas.microsoft.com/office/drawing/2014/main" id="{C14D2452-5BE4-3824-2391-B618DB8F6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826" y="1108915"/>
            <a:ext cx="9962563" cy="125877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Arial"/>
              <a:buNone/>
              <a:defRPr/>
            </a:pPr>
            <a:r>
              <a:rPr lang="en-US" sz="18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Size of antenna can be reduced	</a:t>
            </a:r>
            <a:r>
              <a:rPr lang="en-US" sz="1800" b="1" dirty="0">
                <a:solidFill>
                  <a:srgbClr val="FFFFFF"/>
                </a:solidFill>
                <a:effectLst>
                  <a:glow rad="190500">
                    <a:srgbClr val="000000">
                      <a:satMod val="175000"/>
                      <a:alpha val="52000"/>
                    </a:srgbClr>
                  </a:glow>
                </a:effectLst>
                <a:latin typeface="Arial"/>
                <a:cs typeface="+mn-cs"/>
                <a:sym typeface="Arial"/>
              </a:rPr>
              <a:t>	              </a:t>
            </a:r>
            <a:r>
              <a:rPr lang="en-US" sz="1800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Go farther range</a:t>
            </a:r>
          </a:p>
        </p:txBody>
      </p:sp>
      <p:pic>
        <p:nvPicPr>
          <p:cNvPr id="51204" name="Picture 1">
            <a:extLst>
              <a:ext uri="{FF2B5EF4-FFF2-40B4-BE49-F238E27FC236}">
                <a16:creationId xmlns:a16="http://schemas.microsoft.com/office/drawing/2014/main" id="{35DBB697-E499-A23D-3B24-76D8755B4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3" y="1738313"/>
            <a:ext cx="46355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Picture 2">
            <a:extLst>
              <a:ext uri="{FF2B5EF4-FFF2-40B4-BE49-F238E27FC236}">
                <a16:creationId xmlns:a16="http://schemas.microsoft.com/office/drawing/2014/main" id="{4E7C82C6-C53F-5298-472E-605F122C9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738" y="1738313"/>
            <a:ext cx="4410075" cy="297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191;g309216aeebb_0_12">
            <a:extLst>
              <a:ext uri="{FF2B5EF4-FFF2-40B4-BE49-F238E27FC236}">
                <a16:creationId xmlns:a16="http://schemas.microsoft.com/office/drawing/2014/main" id="{DCA56010-38DD-7A59-239B-496C392FBC3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25488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E-Band antenna beam correction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6F41C768-39B6-24ED-509E-440DE6C34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00" y="1128713"/>
            <a:ext cx="12141200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800100" indent="-3429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1700" b="1">
                <a:solidFill>
                  <a:srgbClr val="672D7D"/>
                </a:solidFill>
              </a:rPr>
              <a:t>Why Beam tracking antenna is needed at 80GHz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700">
                <a:solidFill>
                  <a:srgbClr val="672D7D"/>
                </a:solidFill>
              </a:rPr>
              <a:t>Differential Sun heating of support structures causes warping of poles/towers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700">
                <a:solidFill>
                  <a:srgbClr val="672D7D"/>
                </a:solidFill>
              </a:rPr>
              <a:t>Wind may induce vibrations/swaying 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700">
                <a:solidFill>
                  <a:srgbClr val="672D7D"/>
                </a:solidFill>
              </a:rPr>
              <a:t>Esp. important for lower quality infrastructure (monopoles, lattice) </a:t>
            </a:r>
            <a:r>
              <a:rPr lang="el-GR" altLang="el-GR" sz="1700">
                <a:solidFill>
                  <a:srgbClr val="672D7D"/>
                </a:solidFill>
              </a:rPr>
              <a:t>&amp;</a:t>
            </a:r>
            <a:r>
              <a:rPr lang="en-US" altLang="el-GR" sz="1700">
                <a:solidFill>
                  <a:srgbClr val="672D7D"/>
                </a:solidFill>
              </a:rPr>
              <a:t> 60cm or larger antenna diameters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700">
                <a:solidFill>
                  <a:srgbClr val="672D7D"/>
                </a:solidFill>
              </a:rPr>
              <a:t>E-Band antennas have very narrow beamwidth (1-0.5deg) </a:t>
            </a:r>
            <a:r>
              <a:rPr lang="el-GR" altLang="el-GR" sz="1700">
                <a:solidFill>
                  <a:srgbClr val="672D7D"/>
                </a:solidFill>
              </a:rPr>
              <a:t>&amp;</a:t>
            </a:r>
            <a:r>
              <a:rPr lang="en-US" altLang="el-GR" sz="1700">
                <a:solidFill>
                  <a:srgbClr val="672D7D"/>
                </a:solidFill>
              </a:rPr>
              <a:t> the link alignment is affected by this effects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700">
                <a:solidFill>
                  <a:srgbClr val="672D7D"/>
                </a:solidFill>
              </a:rPr>
              <a:t>As a result, operational modulation formats are downgraded. In extreme cases link may be interrupted</a:t>
            </a:r>
          </a:p>
        </p:txBody>
      </p:sp>
      <p:pic>
        <p:nvPicPr>
          <p:cNvPr id="53252" name="Picture 4">
            <a:extLst>
              <a:ext uri="{FF2B5EF4-FFF2-40B4-BE49-F238E27FC236}">
                <a16:creationId xmlns:a16="http://schemas.microsoft.com/office/drawing/2014/main" id="{71E64B77-B048-B5B8-3EA2-CD68BE9DE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113" y="3278188"/>
            <a:ext cx="5014912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191;g309216aeebb_0_12">
            <a:extLst>
              <a:ext uri="{FF2B5EF4-FFF2-40B4-BE49-F238E27FC236}">
                <a16:creationId xmlns:a16="http://schemas.microsoft.com/office/drawing/2014/main" id="{4C214422-E354-84C2-8349-3A83526AECD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25488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Beam Tracking Antennas at 80GHz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3197C74B-F8F3-A2D2-C702-7370318B9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6175"/>
            <a:ext cx="6577013" cy="364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800100" indent="-3429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ebdings" panose="05030102010509060703" pitchFamily="18" charset="2"/>
              <a:buChar char="4"/>
            </a:pPr>
            <a:r>
              <a:rPr lang="en-US" altLang="el-GR" sz="1800" b="1">
                <a:solidFill>
                  <a:srgbClr val="672D7D"/>
                </a:solidFill>
              </a:rPr>
              <a:t>Beam tracking antenna - Compensates for installation infrastructure warping/tilting effects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800">
                <a:solidFill>
                  <a:srgbClr val="672D7D"/>
                </a:solidFill>
              </a:rPr>
              <a:t>Allows installation of large(r) diameter antennas on low quality poles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800">
                <a:solidFill>
                  <a:srgbClr val="672D7D"/>
                </a:solidFill>
              </a:rPr>
              <a:t>Antenna automatically steers beam to compensate for pole tilting deformation of +/-1.5degrees (in 1-D or 2-D)</a:t>
            </a:r>
          </a:p>
          <a:p>
            <a:pPr lvl="1" eaLnBrk="1" hangingPunct="1">
              <a:spcBef>
                <a:spcPts val="300"/>
              </a:spcBef>
              <a:spcAft>
                <a:spcPts val="175"/>
              </a:spcAft>
              <a:buClr>
                <a:srgbClr val="7030A0"/>
              </a:buClr>
              <a:buFont typeface="Wingdings" panose="05000000000000000000" pitchFamily="2" charset="2"/>
              <a:buChar char="§"/>
            </a:pPr>
            <a:r>
              <a:rPr lang="en-US" altLang="el-GR" sz="1800">
                <a:solidFill>
                  <a:srgbClr val="672D7D"/>
                </a:solidFill>
              </a:rPr>
              <a:t>Allows more widespread introduction of 90cm antenna (0.3deg beamwidth) </a:t>
            </a:r>
            <a:r>
              <a:rPr lang="en-US" altLang="el-GR" sz="1800">
                <a:solidFill>
                  <a:srgbClr val="672D7D"/>
                </a:solidFill>
                <a:sym typeface="Wingdings" panose="05000000000000000000" pitchFamily="2" charset="2"/>
              </a:rPr>
              <a:t> ~ +6dB system gain per link</a:t>
            </a:r>
            <a:endParaRPr lang="en-US" altLang="el-GR" sz="1800">
              <a:solidFill>
                <a:srgbClr val="672D7D"/>
              </a:solidFill>
            </a:endParaRPr>
          </a:p>
        </p:txBody>
      </p:sp>
      <p:pic>
        <p:nvPicPr>
          <p:cNvPr id="55300" name="Picture 10">
            <a:extLst>
              <a:ext uri="{FF2B5EF4-FFF2-40B4-BE49-F238E27FC236}">
                <a16:creationId xmlns:a16="http://schemas.microsoft.com/office/drawing/2014/main" id="{3EC5FDAA-33C0-4A82-6A2E-297BC135A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3" y="3373438"/>
            <a:ext cx="1992312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11">
            <a:extLst>
              <a:ext uri="{FF2B5EF4-FFF2-40B4-BE49-F238E27FC236}">
                <a16:creationId xmlns:a16="http://schemas.microsoft.com/office/drawing/2014/main" id="{FD223C7B-3E1F-FDD3-AAD9-0C47EB9AA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313" y="3230563"/>
            <a:ext cx="2117725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ight Arrow 4">
            <a:extLst>
              <a:ext uri="{FF2B5EF4-FFF2-40B4-BE49-F238E27FC236}">
                <a16:creationId xmlns:a16="http://schemas.microsoft.com/office/drawing/2014/main" id="{3A15B0A2-DA7F-B8CE-F275-2AA3F4CA266C}"/>
              </a:ext>
            </a:extLst>
          </p:cNvPr>
          <p:cNvSpPr/>
          <p:nvPr/>
        </p:nvSpPr>
        <p:spPr bwMode="auto">
          <a:xfrm>
            <a:off x="8378825" y="3810000"/>
            <a:ext cx="379413" cy="260350"/>
          </a:xfrm>
          <a:prstGeom prst="rightArrow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5400000" algn="ctr" rotWithShape="0">
              <a:schemeClr val="tx2"/>
            </a:outerShdw>
          </a:effectLst>
        </p:spPr>
        <p:txBody>
          <a:bodyPr lIns="0" tIns="0" rIns="0" bIns="0"/>
          <a:lstStyle/>
          <a:p>
            <a:pPr eaLnBrk="1" hangingPunct="1">
              <a:spcBef>
                <a:spcPct val="20000"/>
              </a:spcBef>
              <a:defRPr/>
            </a:pPr>
            <a:endParaRPr lang="en-US" sz="1600">
              <a:solidFill>
                <a:srgbClr val="696A6C"/>
              </a:solidFill>
              <a:latin typeface="Arial" charset="0"/>
              <a:cs typeface="+mn-cs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Google Shape;191;g309216aeebb_0_12">
            <a:extLst>
              <a:ext uri="{FF2B5EF4-FFF2-40B4-BE49-F238E27FC236}">
                <a16:creationId xmlns:a16="http://schemas.microsoft.com/office/drawing/2014/main" id="{D21ED082-49F3-2DFA-92F1-9F21CD1CC3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25488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Smart software for automations and management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7347" name="Picture 1">
            <a:extLst>
              <a:ext uri="{FF2B5EF4-FFF2-40B4-BE49-F238E27FC236}">
                <a16:creationId xmlns:a16="http://schemas.microsoft.com/office/drawing/2014/main" id="{57F5DC61-6EBF-520D-C422-7DB37C6D1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263" y="2339975"/>
            <a:ext cx="46799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Picture 2">
            <a:extLst>
              <a:ext uri="{FF2B5EF4-FFF2-40B4-BE49-F238E27FC236}">
                <a16:creationId xmlns:a16="http://schemas.microsoft.com/office/drawing/2014/main" id="{E2125847-BEAC-3DB0-8AC4-AB1F0391C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4533900"/>
            <a:ext cx="31813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9" name="Picture 3">
            <a:extLst>
              <a:ext uri="{FF2B5EF4-FFF2-40B4-BE49-F238E27FC236}">
                <a16:creationId xmlns:a16="http://schemas.microsoft.com/office/drawing/2014/main" id="{2936F26E-400F-59BE-3FEB-901706EFF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138" y="2765425"/>
            <a:ext cx="847725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0" name="Picture 4">
            <a:extLst>
              <a:ext uri="{FF2B5EF4-FFF2-40B4-BE49-F238E27FC236}">
                <a16:creationId xmlns:a16="http://schemas.microsoft.com/office/drawing/2014/main" id="{04316527-EFC3-3887-F23C-01D92B923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2435225"/>
            <a:ext cx="8890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1" name="Picture 5">
            <a:extLst>
              <a:ext uri="{FF2B5EF4-FFF2-40B4-BE49-F238E27FC236}">
                <a16:creationId xmlns:a16="http://schemas.microsoft.com/office/drawing/2014/main" id="{382143D6-62FA-820C-1893-22D7604CE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2482850"/>
            <a:ext cx="800100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2" name="Picture 6">
            <a:extLst>
              <a:ext uri="{FF2B5EF4-FFF2-40B4-BE49-F238E27FC236}">
                <a16:creationId xmlns:a16="http://schemas.microsoft.com/office/drawing/2014/main" id="{7F65417B-159C-F2F3-3DBC-6224C1783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375" y="2789238"/>
            <a:ext cx="852488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16">
            <a:extLst>
              <a:ext uri="{FF2B5EF4-FFF2-40B4-BE49-F238E27FC236}">
                <a16:creationId xmlns:a16="http://schemas.microsoft.com/office/drawing/2014/main" id="{D42F329F-E2BC-C60C-9111-23D549A94EDC}"/>
              </a:ext>
            </a:extLst>
          </p:cNvPr>
          <p:cNvSpPr/>
          <p:nvPr/>
        </p:nvSpPr>
        <p:spPr bwMode="auto">
          <a:xfrm>
            <a:off x="127000" y="2671763"/>
            <a:ext cx="3678238" cy="1027112"/>
          </a:xfrm>
          <a:prstGeom prst="roundRect">
            <a:avLst/>
          </a:prstGeom>
          <a:noFill/>
          <a:ln w="25400" cap="flat" cmpd="sng" algn="ctr">
            <a:solidFill>
              <a:srgbClr val="7030A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lIns="0" tIns="0" rIns="0" bIns="0" anchorCtr="1"/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n-US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Planning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US" sz="1200" b="1" dirty="0">
              <a:solidFill>
                <a:srgbClr val="696A6C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algn="ctr" eaLnBrk="1" hangingPunct="1">
              <a:spcBef>
                <a:spcPts val="0"/>
              </a:spcBef>
              <a:defRPr/>
            </a:pPr>
            <a:r>
              <a:rPr lang="en-US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Smart algorithms &amp; closed-loop comparison between planned and actual data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US" sz="1200" dirty="0">
              <a:latin typeface="Calibri" panose="020F0502020204030204" pitchFamily="34" charset="0"/>
              <a:ea typeface="Inter Light" panose="02000503000000020004" pitchFamily="2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4" name="Rounded Rectangle 21">
            <a:extLst>
              <a:ext uri="{FF2B5EF4-FFF2-40B4-BE49-F238E27FC236}">
                <a16:creationId xmlns:a16="http://schemas.microsoft.com/office/drawing/2014/main" id="{6526A3BB-DA71-ADFF-2009-1C767BDD5D42}"/>
              </a:ext>
            </a:extLst>
          </p:cNvPr>
          <p:cNvSpPr/>
          <p:nvPr/>
        </p:nvSpPr>
        <p:spPr bwMode="auto">
          <a:xfrm>
            <a:off x="2335213" y="1196975"/>
            <a:ext cx="3625850" cy="1028700"/>
          </a:xfrm>
          <a:prstGeom prst="roundRect">
            <a:avLst/>
          </a:prstGeom>
          <a:noFill/>
          <a:ln w="25400" cap="flat" cmpd="sng" algn="ctr">
            <a:solidFill>
              <a:srgbClr val="7030A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lIns="0" tIns="0" rIns="0" bIns="0" anchorCtr="1"/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n-US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Rollout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US" kern="0" dirty="0">
              <a:solidFill>
                <a:srgbClr val="672D7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1" algn="ctr" eaLnBrk="1" hangingPunct="1">
              <a:spcBef>
                <a:spcPts val="0"/>
              </a:spcBef>
              <a:buClr>
                <a:srgbClr val="E31B23"/>
              </a:buClr>
              <a:defRPr/>
            </a:pPr>
            <a:r>
              <a:rPr lang="en-US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Streamlined and error-free (Zero-Touch) service provisioning</a:t>
            </a:r>
          </a:p>
          <a:p>
            <a:pPr marL="0" lvl="1" eaLnBrk="1" hangingPunct="1">
              <a:spcBef>
                <a:spcPts val="0"/>
              </a:spcBef>
              <a:buClr>
                <a:srgbClr val="E31B23"/>
              </a:buClr>
              <a:defRPr/>
            </a:pPr>
            <a:endParaRPr lang="en-US" sz="1200" dirty="0">
              <a:latin typeface="Calibri" panose="020F0502020204030204" pitchFamily="34" charset="0"/>
              <a:ea typeface="Inter Light" panose="02000503000000020004" pitchFamily="2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5" name="Rounded Rectangle 28">
            <a:extLst>
              <a:ext uri="{FF2B5EF4-FFF2-40B4-BE49-F238E27FC236}">
                <a16:creationId xmlns:a16="http://schemas.microsoft.com/office/drawing/2014/main" id="{6AEA053E-A486-249A-1F7A-60412E89DB7F}"/>
              </a:ext>
            </a:extLst>
          </p:cNvPr>
          <p:cNvSpPr/>
          <p:nvPr/>
        </p:nvSpPr>
        <p:spPr bwMode="auto">
          <a:xfrm>
            <a:off x="6091238" y="1206500"/>
            <a:ext cx="3624262" cy="1027113"/>
          </a:xfrm>
          <a:prstGeom prst="roundRect">
            <a:avLst/>
          </a:prstGeom>
          <a:noFill/>
          <a:ln w="25400" cap="flat" cmpd="sng" algn="ctr">
            <a:solidFill>
              <a:srgbClr val="7030A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lIns="0" tIns="0" rIns="0" bIns="0" anchorCtr="1"/>
          <a:lstStyle/>
          <a:p>
            <a:pPr algn="ctr" eaLnBrk="1" hangingPunct="1">
              <a:spcBef>
                <a:spcPts val="0"/>
              </a:spcBef>
              <a:defRPr/>
            </a:pPr>
            <a:r>
              <a:rPr lang="en-US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Optimization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US" sz="1200" b="1" dirty="0">
              <a:solidFill>
                <a:srgbClr val="696A6C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marL="0" lvl="1" algn="ctr" eaLnBrk="1" hangingPunct="1">
              <a:spcBef>
                <a:spcPts val="0"/>
              </a:spcBef>
              <a:buClr>
                <a:srgbClr val="E31B23"/>
              </a:buClr>
              <a:defRPr/>
            </a:pPr>
            <a:r>
              <a:rPr lang="en-US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Sophisticated faults correlation and reporting for precise interventions</a:t>
            </a:r>
          </a:p>
        </p:txBody>
      </p:sp>
      <p:sp>
        <p:nvSpPr>
          <p:cNvPr id="16" name="Rounded Rectangle 29">
            <a:extLst>
              <a:ext uri="{FF2B5EF4-FFF2-40B4-BE49-F238E27FC236}">
                <a16:creationId xmlns:a16="http://schemas.microsoft.com/office/drawing/2014/main" id="{1F97D28E-1C0B-8804-B184-9F43CA5DC738}"/>
              </a:ext>
            </a:extLst>
          </p:cNvPr>
          <p:cNvSpPr/>
          <p:nvPr/>
        </p:nvSpPr>
        <p:spPr bwMode="auto">
          <a:xfrm>
            <a:off x="8370888" y="2741613"/>
            <a:ext cx="2647950" cy="1027112"/>
          </a:xfrm>
          <a:prstGeom prst="roundRect">
            <a:avLst/>
          </a:prstGeom>
          <a:noFill/>
          <a:ln w="25400" cap="flat" cmpd="sng" algn="ctr">
            <a:solidFill>
              <a:srgbClr val="7030A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lIns="0" tIns="0" rIns="0" bIns="0" anchorCtr="1"/>
          <a:lstStyle/>
          <a:p>
            <a:pPr algn="ctr" eaLnBrk="1" hangingPunct="1">
              <a:spcBef>
                <a:spcPts val="0"/>
              </a:spcBef>
              <a:buFont typeface="Arial"/>
              <a:buNone/>
              <a:defRPr/>
            </a:pPr>
            <a:r>
              <a:rPr lang="en-US" b="1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Maintenance</a:t>
            </a:r>
          </a:p>
          <a:p>
            <a:pPr algn="ctr" eaLnBrk="1" hangingPunct="1">
              <a:spcBef>
                <a:spcPts val="0"/>
              </a:spcBef>
              <a:defRPr/>
            </a:pPr>
            <a:endParaRPr lang="en-US" sz="1200" b="1" dirty="0">
              <a:solidFill>
                <a:srgbClr val="696A6C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  <a:p>
            <a:pPr algn="ctr" eaLnBrk="1" hangingPunct="1">
              <a:spcBef>
                <a:spcPts val="0"/>
              </a:spcBef>
              <a:defRPr/>
            </a:pPr>
            <a:r>
              <a:rPr lang="en-US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Minimizing shortage of </a:t>
            </a:r>
          </a:p>
          <a:p>
            <a:pPr algn="ctr" eaLnBrk="1" hangingPunct="1">
              <a:spcBef>
                <a:spcPts val="0"/>
              </a:spcBef>
              <a:defRPr/>
            </a:pPr>
            <a:r>
              <a:rPr lang="en-US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operational quality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B979473-04A4-9188-0BD2-E15420F70A04}"/>
              </a:ext>
            </a:extLst>
          </p:cNvPr>
          <p:cNvSpPr txBox="1"/>
          <p:nvPr/>
        </p:nvSpPr>
        <p:spPr>
          <a:xfrm>
            <a:off x="806450" y="5524500"/>
            <a:ext cx="9194800" cy="738188"/>
          </a:xfrm>
          <a:prstGeom prst="rect">
            <a:avLst/>
          </a:prstGeom>
          <a:solidFill>
            <a:schemeClr val="accent4"/>
          </a:solidFill>
        </p:spPr>
        <p:txBody>
          <a:bodyPr>
            <a:spAutoFit/>
          </a:bodyPr>
          <a:lstStyle/>
          <a:p>
            <a:pPr marL="0" lvl="1" algn="ctr">
              <a:spcBef>
                <a:spcPts val="0"/>
              </a:spcBef>
              <a:buClr>
                <a:srgbClr val="C50000"/>
              </a:buClr>
              <a:buSzPct val="100000"/>
              <a:defRPr/>
            </a:pPr>
            <a:r>
              <a:rPr lang="en-US" dirty="0">
                <a:solidFill>
                  <a:srgbClr val="7030A0"/>
                </a:solidFill>
                <a:latin typeface="+mn-lt"/>
                <a:ea typeface="Inter Light" panose="02000503000000020004" pitchFamily="2" charset="0"/>
                <a:cs typeface="Calibri" panose="020F0502020204030204" pitchFamily="34" charset="0"/>
                <a:sym typeface="Arial"/>
              </a:rPr>
              <a:t>A Network Lifecycle platform, closing the loop between lifecycle phases, simplifying the synergy between users</a:t>
            </a:r>
          </a:p>
          <a:p>
            <a:pPr marL="0" lvl="1" algn="ctr">
              <a:spcBef>
                <a:spcPts val="0"/>
              </a:spcBef>
              <a:buClr>
                <a:srgbClr val="C50000"/>
              </a:buClr>
              <a:buSzPct val="100000"/>
              <a:defRPr/>
            </a:pPr>
            <a:r>
              <a:rPr lang="en-US" dirty="0">
                <a:solidFill>
                  <a:srgbClr val="7030A0"/>
                </a:solidFill>
                <a:latin typeface="+mn-lt"/>
                <a:ea typeface="Inter Light" panose="02000503000000020004" pitchFamily="2" charset="0"/>
                <a:cs typeface="Calibri" panose="020F0502020204030204" pitchFamily="34" charset="0"/>
                <a:sym typeface="Arial"/>
              </a:rPr>
              <a:t> (Radio Planners, NOC Personnel and Field engineers) and improving collaboration among decision-makers.</a:t>
            </a:r>
          </a:p>
          <a:p>
            <a:pPr marL="0" lvl="1" algn="ctr">
              <a:spcBef>
                <a:spcPts val="0"/>
              </a:spcBef>
              <a:buClr>
                <a:srgbClr val="C50000"/>
              </a:buClr>
              <a:buSzPct val="100000"/>
              <a:defRPr/>
            </a:pPr>
            <a:r>
              <a:rPr lang="en-US" dirty="0">
                <a:solidFill>
                  <a:srgbClr val="7030A0"/>
                </a:solidFill>
                <a:latin typeface="+mn-lt"/>
                <a:ea typeface="Inter Light" panose="02000503000000020004" pitchFamily="2" charset="0"/>
                <a:cs typeface="Calibri" panose="020F0502020204030204" pitchFamily="34" charset="0"/>
                <a:sym typeface="Arial"/>
              </a:rPr>
              <a:t>All from a single screen. 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191;g309216aeebb_0_12">
            <a:extLst>
              <a:ext uri="{FF2B5EF4-FFF2-40B4-BE49-F238E27FC236}">
                <a16:creationId xmlns:a16="http://schemas.microsoft.com/office/drawing/2014/main" id="{BFCAA4FB-02F7-AA05-0526-909812D696A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2413" y="171450"/>
            <a:ext cx="10620375" cy="725488"/>
          </a:xfrm>
        </p:spPr>
        <p:txBody>
          <a:bodyPr>
            <a:normAutofit fontScale="90000"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l-GR" sz="2800">
                <a:solidFill>
                  <a:srgbClr val="672D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bit of AI sprinkle…</a:t>
            </a:r>
            <a:endParaRPr lang="el-GR" altLang="el-GR" sz="2800">
              <a:solidFill>
                <a:srgbClr val="672D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2B2BC8D-7943-EC7B-BFF3-05072C11B543}"/>
              </a:ext>
            </a:extLst>
          </p:cNvPr>
          <p:cNvSpPr/>
          <p:nvPr/>
        </p:nvSpPr>
        <p:spPr>
          <a:xfrm>
            <a:off x="252468" y="1014361"/>
            <a:ext cx="10943166" cy="49624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Enabling AI / ML to identify special patterns in collected data</a:t>
            </a: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Correlate external data (e.g. weather information) for accurate forecasts and predictions</a:t>
            </a: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n-US" sz="20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n-US" sz="20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CD16BF4-6916-D4D9-933F-CE0506F88C39}"/>
              </a:ext>
            </a:extLst>
          </p:cNvPr>
          <p:cNvSpPr/>
          <p:nvPr/>
        </p:nvSpPr>
        <p:spPr>
          <a:xfrm>
            <a:off x="6420951" y="2149528"/>
            <a:ext cx="4646654" cy="2726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marL="800100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Automated root cause analysis</a:t>
            </a:r>
          </a:p>
          <a:p>
            <a:pPr marL="800100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Early warnings of hardware degradation and high temperatures</a:t>
            </a: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Network traffic forecasting and prediction</a:t>
            </a:r>
            <a:endParaRPr lang="el-GR" sz="1800" kern="0" dirty="0">
              <a:solidFill>
                <a:srgbClr val="672D7D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l-GR" sz="16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n-US" sz="16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l-GR" sz="16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7030A0"/>
              </a:buClr>
              <a:buFont typeface="Webdings" pitchFamily="18" charset="2"/>
              <a:buChar char="4"/>
              <a:defRPr/>
            </a:pPr>
            <a:r>
              <a:rPr lang="en-US" sz="1800" kern="0" dirty="0">
                <a:solidFill>
                  <a:srgbClr val="672D7D"/>
                </a:solidFill>
                <a:latin typeface="Arial"/>
                <a:ea typeface="Arial"/>
                <a:cs typeface="Arial"/>
                <a:sym typeface="Arial"/>
              </a:rPr>
              <a:t>Predict what will happen next by looking at network trends and simulating future network upgrades</a:t>
            </a:r>
          </a:p>
          <a:p>
            <a:pPr marL="800100" lvl="1" indent="-342900" eaLnBrk="1" hangingPunct="1">
              <a:spcBef>
                <a:spcPts val="300"/>
              </a:spcBef>
              <a:spcAft>
                <a:spcPts val="170"/>
              </a:spcAft>
              <a:buClr>
                <a:srgbClr val="FF0000"/>
              </a:buClr>
              <a:buFont typeface="Webdings" pitchFamily="18" charset="2"/>
              <a:buChar char="4"/>
              <a:defRPr/>
            </a:pPr>
            <a:endParaRPr lang="en-US" sz="1600" b="1" dirty="0">
              <a:solidFill>
                <a:srgbClr val="FFFFFF"/>
              </a:solidFill>
              <a:effectLst>
                <a:glow rad="190500">
                  <a:srgbClr val="000000">
                    <a:satMod val="175000"/>
                    <a:alpha val="52000"/>
                  </a:srgbClr>
                </a:glow>
              </a:effectLst>
              <a:latin typeface="Arial"/>
              <a:cs typeface="+mn-cs"/>
              <a:sym typeface="Arial"/>
            </a:endParaRPr>
          </a:p>
        </p:txBody>
      </p:sp>
      <p:pic>
        <p:nvPicPr>
          <p:cNvPr id="11" name="Picture 10" descr="A graph showing a graph of a graph&#10;&#10;Description automatically generated with medium confidence">
            <a:extLst>
              <a:ext uri="{FF2B5EF4-FFF2-40B4-BE49-F238E27FC236}">
                <a16:creationId xmlns:a16="http://schemas.microsoft.com/office/drawing/2014/main" id="{824CFF3B-B009-A9FB-1B4B-7814ADA8DD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38" y="3514725"/>
            <a:ext cx="3862387" cy="2135188"/>
          </a:xfrm>
          <a:prstGeom prst="rect">
            <a:avLst/>
          </a:prstGeom>
          <a:ln>
            <a:noFill/>
          </a:ln>
          <a:effectLst>
            <a:outerShdw blurRad="50800" dist="50800" dir="5400000" algn="tl" rotWithShape="0">
              <a:srgbClr val="7030A0"/>
            </a:outerShdw>
          </a:effectLst>
        </p:spPr>
      </p:pic>
      <p:pic>
        <p:nvPicPr>
          <p:cNvPr id="12" name="Picture 11" descr="A red line graph with a truck and a red line&#10;&#10;Description automatically generated with medium confidence">
            <a:extLst>
              <a:ext uri="{FF2B5EF4-FFF2-40B4-BE49-F238E27FC236}">
                <a16:creationId xmlns:a16="http://schemas.microsoft.com/office/drawing/2014/main" id="{8EA6D7A4-CE9D-A38C-B768-E54BA5A2041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9913" y="2265363"/>
            <a:ext cx="1363662" cy="1079500"/>
          </a:xfrm>
          <a:prstGeom prst="rect">
            <a:avLst/>
          </a:prstGeom>
          <a:ln>
            <a:noFill/>
          </a:ln>
          <a:effectLst>
            <a:outerShdw blurRad="50800" dist="50800" dir="5400000" algn="tl" rotWithShape="0">
              <a:srgbClr val="7030A0"/>
            </a:outerShdw>
          </a:effectLst>
        </p:spPr>
      </p:pic>
      <p:pic>
        <p:nvPicPr>
          <p:cNvPr id="13" name="Picture 12" descr="A graph with a cloud and a black cloud&#10;&#10;Description automatically generated">
            <a:extLst>
              <a:ext uri="{FF2B5EF4-FFF2-40B4-BE49-F238E27FC236}">
                <a16:creationId xmlns:a16="http://schemas.microsoft.com/office/drawing/2014/main" id="{42AA26A1-D41D-D84A-A039-7C8569BF37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8875" y="2265363"/>
            <a:ext cx="1452563" cy="1079500"/>
          </a:xfrm>
          <a:prstGeom prst="rect">
            <a:avLst/>
          </a:prstGeom>
          <a:ln>
            <a:noFill/>
          </a:ln>
          <a:effectLst>
            <a:outerShdw blurRad="50800" dist="50800" dir="5400000" algn="tl" rotWithShape="0">
              <a:srgbClr val="7030A0"/>
            </a:outerShdw>
          </a:effectLst>
        </p:spPr>
      </p:pic>
      <p:pic>
        <p:nvPicPr>
          <p:cNvPr id="18" name="Picture 17" descr="A graph with a sun and a signal&#10;&#10;Description automatically generated with medium confidence">
            <a:extLst>
              <a:ext uri="{FF2B5EF4-FFF2-40B4-BE49-F238E27FC236}">
                <a16:creationId xmlns:a16="http://schemas.microsoft.com/office/drawing/2014/main" id="{267A5760-955C-B5DD-8B63-4144D9D38CD9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850" y="2257425"/>
            <a:ext cx="1301750" cy="1079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7030A0">
                <a:alpha val="70000"/>
              </a:srgbClr>
            </a:outerShdw>
          </a:effectLst>
        </p:spPr>
      </p:pic>
      <p:pic>
        <p:nvPicPr>
          <p:cNvPr id="19" name="Picture 18" descr="A diagram of a signal&#10;&#10;Description automatically generated">
            <a:extLst>
              <a:ext uri="{FF2B5EF4-FFF2-40B4-BE49-F238E27FC236}">
                <a16:creationId xmlns:a16="http://schemas.microsoft.com/office/drawing/2014/main" id="{BBBC63DA-E11F-6E79-E4BE-8A08A65F623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7888" y="2265363"/>
            <a:ext cx="1338262" cy="1079500"/>
          </a:xfrm>
          <a:prstGeom prst="rect">
            <a:avLst/>
          </a:prstGeom>
          <a:ln>
            <a:noFill/>
          </a:ln>
          <a:effectLst>
            <a:outerShdw blurRad="50800" dist="50800" dir="5400000" algn="tl" rotWithShape="0">
              <a:srgbClr val="7030A0"/>
            </a:outerShdw>
          </a:effectLst>
        </p:spPr>
      </p:pic>
      <p:pic>
        <p:nvPicPr>
          <p:cNvPr id="20" name="Picture 19" descr="A set of icons of weather&#10;&#10;Description automatically generated">
            <a:extLst>
              <a:ext uri="{FF2B5EF4-FFF2-40B4-BE49-F238E27FC236}">
                <a16:creationId xmlns:a16="http://schemas.microsoft.com/office/drawing/2014/main" id="{C913CFAC-AEBE-E139-0F06-B335E763135C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56125" y="3649663"/>
            <a:ext cx="1865313" cy="1865312"/>
          </a:xfrm>
          <a:prstGeom prst="rect">
            <a:avLst/>
          </a:prstGeom>
          <a:ln>
            <a:noFill/>
          </a:ln>
          <a:effectLst>
            <a:outerShdw blurRad="50800" dist="50800" dir="5400000" algn="tl" rotWithShape="0">
              <a:srgbClr val="7030A0"/>
            </a:outerShdw>
          </a:effectLst>
        </p:spPr>
      </p:pic>
      <p:sp>
        <p:nvSpPr>
          <p:cNvPr id="21" name="Arrow: Down 20">
            <a:extLst>
              <a:ext uri="{FF2B5EF4-FFF2-40B4-BE49-F238E27FC236}">
                <a16:creationId xmlns:a16="http://schemas.microsoft.com/office/drawing/2014/main" id="{FB72EB73-91A9-6A50-AB9E-E81934727713}"/>
              </a:ext>
            </a:extLst>
          </p:cNvPr>
          <p:cNvSpPr/>
          <p:nvPr/>
        </p:nvSpPr>
        <p:spPr>
          <a:xfrm>
            <a:off x="8466138" y="3841750"/>
            <a:ext cx="684212" cy="638175"/>
          </a:xfrm>
          <a:prstGeom prst="down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l-GR" kern="0"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2" name="Group 18">
            <a:extLst>
              <a:ext uri="{FF2B5EF4-FFF2-40B4-BE49-F238E27FC236}">
                <a16:creationId xmlns:a16="http://schemas.microsoft.com/office/drawing/2014/main" id="{466AEE0B-F1F4-CFF6-C04F-1BB6C6766E7F}"/>
              </a:ext>
            </a:extLst>
          </p:cNvPr>
          <p:cNvGrpSpPr>
            <a:grpSpLocks/>
          </p:cNvGrpSpPr>
          <p:nvPr/>
        </p:nvGrpSpPr>
        <p:grpSpPr bwMode="auto">
          <a:xfrm>
            <a:off x="322263" y="234950"/>
            <a:ext cx="10466387" cy="915988"/>
            <a:chOff x="518266" y="161213"/>
            <a:chExt cx="11130897" cy="990007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71822254-F3A4-9FE0-B1BB-0AFE477F7DF5}"/>
                </a:ext>
              </a:extLst>
            </p:cNvPr>
            <p:cNvSpPr/>
            <p:nvPr/>
          </p:nvSpPr>
          <p:spPr bwMode="auto">
            <a:xfrm>
              <a:off x="518266" y="161213"/>
              <a:ext cx="3275884" cy="969584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  <a:headEnd type="none" w="med" len="med"/>
              <a:tailEnd type="none" w="med" len="me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lIns="0" tIns="0" rIns="0" bIns="0"/>
            <a:lstStyle/>
            <a:p>
              <a:pPr defTabSz="914126" eaLnBrk="1" hangingPunct="1">
                <a:spcBef>
                  <a:spcPct val="20000"/>
                </a:spcBef>
                <a:buFont typeface="Arial"/>
                <a:buNone/>
                <a:defRPr/>
              </a:pPr>
              <a:endParaRPr lang="el-GR" sz="1600">
                <a:solidFill>
                  <a:srgbClr val="696A6C"/>
                </a:solidFill>
                <a:sym typeface="Arial"/>
              </a:endParaRP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A24080E-B8B6-36E1-89E2-75C78B66D78E}"/>
                </a:ext>
              </a:extLst>
            </p:cNvPr>
            <p:cNvSpPr/>
            <p:nvPr/>
          </p:nvSpPr>
          <p:spPr bwMode="auto">
            <a:xfrm>
              <a:off x="4227866" y="161213"/>
              <a:ext cx="3711696" cy="9695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  <a:headEnd type="none" w="med" len="med"/>
              <a:tailEnd type="none" w="med" len="me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lIns="0" tIns="0" rIns="0" bIns="0"/>
            <a:lstStyle/>
            <a:p>
              <a:pPr defTabSz="914126" eaLnBrk="1" hangingPunct="1">
                <a:spcBef>
                  <a:spcPct val="20000"/>
                </a:spcBef>
                <a:buFont typeface="Arial"/>
                <a:buNone/>
                <a:defRPr/>
              </a:pPr>
              <a:endParaRPr lang="el-GR" sz="1600">
                <a:solidFill>
                  <a:srgbClr val="696A6C"/>
                </a:solidFill>
                <a:sym typeface="Arial"/>
              </a:endParaRP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EA6C4C9-C947-FE45-482F-18C5D7DEF690}"/>
                </a:ext>
              </a:extLst>
            </p:cNvPr>
            <p:cNvSpPr/>
            <p:nvPr/>
          </p:nvSpPr>
          <p:spPr bwMode="auto">
            <a:xfrm>
              <a:off x="8373278" y="181636"/>
              <a:ext cx="3275885" cy="969584"/>
            </a:xfrm>
            <a:prstGeom prst="roundRect">
              <a:avLst/>
            </a:prstGeom>
            <a:solidFill>
              <a:schemeClr val="bg1"/>
            </a:solidFill>
            <a:ln>
              <a:noFill/>
              <a:headEnd type="none" w="med" len="med"/>
              <a:tailEnd type="none" w="med" len="me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lIns="0" tIns="0" rIns="0" bIns="0"/>
            <a:lstStyle/>
            <a:p>
              <a:pPr defTabSz="914126" eaLnBrk="1" hangingPunct="1">
                <a:spcBef>
                  <a:spcPct val="20000"/>
                </a:spcBef>
                <a:buFont typeface="Arial"/>
                <a:buNone/>
                <a:defRPr/>
              </a:pPr>
              <a:endParaRPr lang="el-GR" sz="1600">
                <a:solidFill>
                  <a:srgbClr val="696A6C"/>
                </a:solidFill>
                <a:sym typeface="Arial"/>
              </a:endParaRPr>
            </a:p>
          </p:txBody>
        </p:sp>
        <p:pic>
          <p:nvPicPr>
            <p:cNvPr id="61458" name="Picture 10">
              <a:extLst>
                <a:ext uri="{FF2B5EF4-FFF2-40B4-BE49-F238E27FC236}">
                  <a16:creationId xmlns:a16="http://schemas.microsoft.com/office/drawing/2014/main" id="{E7CBBAAF-2BFA-AEE2-2CE0-E52E11B9FD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79239" y="284959"/>
              <a:ext cx="2663602" cy="78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59" name="Picture 12" descr="OmniBAS.png">
              <a:extLst>
                <a:ext uri="{FF2B5EF4-FFF2-40B4-BE49-F238E27FC236}">
                  <a16:creationId xmlns:a16="http://schemas.microsoft.com/office/drawing/2014/main" id="{9CD7FE9A-708F-C783-B6DD-269E59BAA8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7017" y="245644"/>
              <a:ext cx="2953392" cy="810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443" name="Group 17">
            <a:extLst>
              <a:ext uri="{FF2B5EF4-FFF2-40B4-BE49-F238E27FC236}">
                <a16:creationId xmlns:a16="http://schemas.microsoft.com/office/drawing/2014/main" id="{929EBCE2-1EA8-3523-AFAB-A7D2BDF1CF2B}"/>
              </a:ext>
            </a:extLst>
          </p:cNvPr>
          <p:cNvGrpSpPr>
            <a:grpSpLocks/>
          </p:cNvGrpSpPr>
          <p:nvPr/>
        </p:nvGrpSpPr>
        <p:grpSpPr bwMode="auto">
          <a:xfrm>
            <a:off x="255588" y="1573213"/>
            <a:ext cx="10552112" cy="3890962"/>
            <a:chOff x="501307" y="1435620"/>
            <a:chExt cx="11168621" cy="5035182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6B273888-C0F9-BF94-4CE5-00E9DDD0A94C}"/>
                </a:ext>
              </a:extLst>
            </p:cNvPr>
            <p:cNvSpPr/>
            <p:nvPr/>
          </p:nvSpPr>
          <p:spPr>
            <a:xfrm>
              <a:off x="501307" y="2905448"/>
              <a:ext cx="5237543" cy="2025222"/>
            </a:xfrm>
            <a:custGeom>
              <a:avLst/>
              <a:gdLst>
                <a:gd name="connsiteX0" fmla="*/ 0 w 11477296"/>
                <a:gd name="connsiteY0" fmla="*/ 167748 h 1677475"/>
                <a:gd name="connsiteX1" fmla="*/ 167748 w 11477296"/>
                <a:gd name="connsiteY1" fmla="*/ 0 h 1677475"/>
                <a:gd name="connsiteX2" fmla="*/ 11309549 w 11477296"/>
                <a:gd name="connsiteY2" fmla="*/ 0 h 1677475"/>
                <a:gd name="connsiteX3" fmla="*/ 11477297 w 11477296"/>
                <a:gd name="connsiteY3" fmla="*/ 167748 h 1677475"/>
                <a:gd name="connsiteX4" fmla="*/ 11477296 w 11477296"/>
                <a:gd name="connsiteY4" fmla="*/ 1509728 h 1677475"/>
                <a:gd name="connsiteX5" fmla="*/ 11309548 w 11477296"/>
                <a:gd name="connsiteY5" fmla="*/ 1677476 h 1677475"/>
                <a:gd name="connsiteX6" fmla="*/ 167748 w 11477296"/>
                <a:gd name="connsiteY6" fmla="*/ 1677475 h 1677475"/>
                <a:gd name="connsiteX7" fmla="*/ 0 w 11477296"/>
                <a:gd name="connsiteY7" fmla="*/ 1509727 h 1677475"/>
                <a:gd name="connsiteX8" fmla="*/ 0 w 11477296"/>
                <a:gd name="connsiteY8" fmla="*/ 167748 h 1677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477296" h="1677475">
                  <a:moveTo>
                    <a:pt x="0" y="167748"/>
                  </a:moveTo>
                  <a:cubicBezTo>
                    <a:pt x="0" y="75103"/>
                    <a:pt x="75103" y="0"/>
                    <a:pt x="167748" y="0"/>
                  </a:cubicBezTo>
                  <a:lnTo>
                    <a:pt x="11309549" y="0"/>
                  </a:lnTo>
                  <a:cubicBezTo>
                    <a:pt x="11402194" y="0"/>
                    <a:pt x="11477297" y="75103"/>
                    <a:pt x="11477297" y="167748"/>
                  </a:cubicBezTo>
                  <a:cubicBezTo>
                    <a:pt x="11477297" y="615075"/>
                    <a:pt x="11477296" y="1062401"/>
                    <a:pt x="11477296" y="1509728"/>
                  </a:cubicBezTo>
                  <a:cubicBezTo>
                    <a:pt x="11477296" y="1602373"/>
                    <a:pt x="11402193" y="1677476"/>
                    <a:pt x="11309548" y="1677476"/>
                  </a:cubicBezTo>
                  <a:lnTo>
                    <a:pt x="167748" y="1677475"/>
                  </a:lnTo>
                  <a:cubicBezTo>
                    <a:pt x="75103" y="1677475"/>
                    <a:pt x="0" y="1602372"/>
                    <a:pt x="0" y="1509727"/>
                  </a:cubicBezTo>
                  <a:lnTo>
                    <a:pt x="0" y="167748"/>
                  </a:lnTo>
                  <a:close/>
                </a:path>
              </a:pathLst>
            </a:custGeom>
            <a:solidFill>
              <a:schemeClr val="accent4">
                <a:alpha val="68627"/>
              </a:schemeClr>
            </a:solidFill>
            <a:ln w="92075"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27000" h="50800"/>
            </a:sp3d>
          </p:spPr>
          <p:style>
            <a:lnRef idx="0">
              <a:schemeClr val="accent3"/>
            </a:lnRef>
            <a:fillRef idx="1002">
              <a:schemeClr val="lt2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lIns="91416" tIns="45708" rIns="91416" bIns="45708" anchor="ctr">
              <a:sp3d/>
            </a:bodyPr>
            <a:lstStyle/>
            <a:p>
              <a:pPr marL="0" lvl="1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n-US" sz="2000" b="1" kern="0" dirty="0">
                  <a:solidFill>
                    <a:srgbClr val="7030A0"/>
                  </a:solidFill>
                  <a:cs typeface="Arial"/>
                  <a:sym typeface="Arial"/>
                </a:rPr>
                <a:t>&gt; 52 networks</a:t>
              </a:r>
            </a:p>
            <a:p>
              <a:pPr marL="0" lvl="1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l-GR" sz="1800" b="1" kern="0" dirty="0">
                  <a:solidFill>
                    <a:srgbClr val="7030A0"/>
                  </a:solidFill>
                  <a:cs typeface="Arial"/>
                  <a:sym typeface="Arial"/>
                </a:rPr>
                <a:t>1</a:t>
              </a:r>
              <a:r>
                <a:rPr lang="en-US" sz="1800" b="1" kern="0" dirty="0">
                  <a:solidFill>
                    <a:srgbClr val="7030A0"/>
                  </a:solidFill>
                  <a:cs typeface="Arial"/>
                  <a:sym typeface="Arial"/>
                </a:rPr>
                <a:t>8,000 hubs</a:t>
              </a:r>
            </a:p>
            <a:p>
              <a:pPr marL="0" lvl="1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n-US" sz="1800" b="1" kern="0" dirty="0">
                  <a:solidFill>
                    <a:srgbClr val="7030A0"/>
                  </a:solidFill>
                  <a:cs typeface="Arial"/>
                  <a:sym typeface="Arial"/>
                </a:rPr>
                <a:t>500,000 CPE</a:t>
              </a:r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0D16AC3B-4DB3-B847-0E9B-7391F74A99C3}"/>
                </a:ext>
              </a:extLst>
            </p:cNvPr>
            <p:cNvSpPr/>
            <p:nvPr/>
          </p:nvSpPr>
          <p:spPr>
            <a:xfrm>
              <a:off x="6411620" y="2905447"/>
              <a:ext cx="5237543" cy="2025221"/>
            </a:xfrm>
            <a:custGeom>
              <a:avLst/>
              <a:gdLst>
                <a:gd name="connsiteX0" fmla="*/ 0 w 11477296"/>
                <a:gd name="connsiteY0" fmla="*/ 159059 h 1590591"/>
                <a:gd name="connsiteX1" fmla="*/ 159059 w 11477296"/>
                <a:gd name="connsiteY1" fmla="*/ 0 h 1590591"/>
                <a:gd name="connsiteX2" fmla="*/ 11318237 w 11477296"/>
                <a:gd name="connsiteY2" fmla="*/ 0 h 1590591"/>
                <a:gd name="connsiteX3" fmla="*/ 11477296 w 11477296"/>
                <a:gd name="connsiteY3" fmla="*/ 159059 h 1590591"/>
                <a:gd name="connsiteX4" fmla="*/ 11477296 w 11477296"/>
                <a:gd name="connsiteY4" fmla="*/ 1431532 h 1590591"/>
                <a:gd name="connsiteX5" fmla="*/ 11318237 w 11477296"/>
                <a:gd name="connsiteY5" fmla="*/ 1590591 h 1590591"/>
                <a:gd name="connsiteX6" fmla="*/ 159059 w 11477296"/>
                <a:gd name="connsiteY6" fmla="*/ 1590591 h 1590591"/>
                <a:gd name="connsiteX7" fmla="*/ 0 w 11477296"/>
                <a:gd name="connsiteY7" fmla="*/ 1431532 h 1590591"/>
                <a:gd name="connsiteX8" fmla="*/ 0 w 11477296"/>
                <a:gd name="connsiteY8" fmla="*/ 159059 h 1590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477296" h="1590591">
                  <a:moveTo>
                    <a:pt x="0" y="159059"/>
                  </a:moveTo>
                  <a:cubicBezTo>
                    <a:pt x="0" y="71213"/>
                    <a:pt x="71213" y="0"/>
                    <a:pt x="159059" y="0"/>
                  </a:cubicBezTo>
                  <a:lnTo>
                    <a:pt x="11318237" y="0"/>
                  </a:lnTo>
                  <a:cubicBezTo>
                    <a:pt x="11406083" y="0"/>
                    <a:pt x="11477296" y="71213"/>
                    <a:pt x="11477296" y="159059"/>
                  </a:cubicBezTo>
                  <a:lnTo>
                    <a:pt x="11477296" y="1431532"/>
                  </a:lnTo>
                  <a:cubicBezTo>
                    <a:pt x="11477296" y="1519378"/>
                    <a:pt x="11406083" y="1590591"/>
                    <a:pt x="11318237" y="1590591"/>
                  </a:cubicBezTo>
                  <a:lnTo>
                    <a:pt x="159059" y="1590591"/>
                  </a:lnTo>
                  <a:cubicBezTo>
                    <a:pt x="71213" y="1590591"/>
                    <a:pt x="0" y="1519378"/>
                    <a:pt x="0" y="1431532"/>
                  </a:cubicBezTo>
                  <a:lnTo>
                    <a:pt x="0" y="159059"/>
                  </a:lnTo>
                  <a:close/>
                </a:path>
              </a:pathLst>
            </a:custGeom>
            <a:solidFill>
              <a:schemeClr val="accent4">
                <a:alpha val="69000"/>
              </a:schemeClr>
            </a:solidFill>
            <a:ln w="15875"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27000" h="50800"/>
            </a:sp3d>
          </p:spPr>
          <p:style>
            <a:lnRef idx="0">
              <a:schemeClr val="accent3"/>
            </a:lnRef>
            <a:fillRef idx="1002">
              <a:schemeClr val="lt2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lIns="91416" tIns="45708" rIns="91416" bIns="45708" anchor="ctr">
              <a:sp3d/>
            </a:bodyPr>
            <a:lstStyle/>
            <a:p>
              <a:pPr marL="1440000" lvl="1" indent="-2513846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n-US" sz="2000" b="1" kern="0" dirty="0">
                  <a:solidFill>
                    <a:srgbClr val="7030A0"/>
                  </a:solidFill>
                  <a:cs typeface="Arial"/>
                  <a:sym typeface="Arial"/>
                </a:rPr>
                <a:t>&gt; 50 networks</a:t>
              </a:r>
            </a:p>
            <a:p>
              <a:pPr marL="1440000" lvl="1" indent="-2513846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n-US" sz="1800" b="1" kern="0" dirty="0">
                  <a:solidFill>
                    <a:srgbClr val="7030A0"/>
                  </a:solidFill>
                  <a:cs typeface="Arial"/>
                  <a:sym typeface="Arial"/>
                </a:rPr>
                <a:t>140,000 MW</a:t>
              </a:r>
            </a:p>
            <a:p>
              <a:pPr marL="1440000" lvl="1" indent="-2513846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n-US" sz="1800" b="1" kern="0" dirty="0">
                  <a:solidFill>
                    <a:srgbClr val="7030A0"/>
                  </a:solidFill>
                  <a:cs typeface="Arial"/>
                  <a:sym typeface="Arial"/>
                </a:rPr>
                <a:t>35,000 </a:t>
              </a:r>
              <a:r>
                <a:rPr lang="en-US" sz="1800" b="1" kern="0" dirty="0" err="1">
                  <a:solidFill>
                    <a:srgbClr val="7030A0"/>
                  </a:solidFill>
                  <a:cs typeface="Arial"/>
                  <a:sym typeface="Arial"/>
                </a:rPr>
                <a:t>mmw</a:t>
              </a:r>
              <a:endParaRPr lang="en-US" sz="1800" b="1" kern="0" dirty="0">
                <a:solidFill>
                  <a:srgbClr val="7030A0"/>
                </a:solidFill>
                <a:cs typeface="Arial"/>
                <a:sym typeface="Arial"/>
              </a:endParaRPr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B9C9EFB6-4325-345C-9217-E19B64D4C12F}"/>
                </a:ext>
              </a:extLst>
            </p:cNvPr>
            <p:cNvSpPr/>
            <p:nvPr/>
          </p:nvSpPr>
          <p:spPr>
            <a:xfrm>
              <a:off x="501308" y="1435620"/>
              <a:ext cx="11147856" cy="1185427"/>
            </a:xfrm>
            <a:custGeom>
              <a:avLst/>
              <a:gdLst>
                <a:gd name="connsiteX0" fmla="*/ 0 w 11477296"/>
                <a:gd name="connsiteY0" fmla="*/ 167748 h 1677475"/>
                <a:gd name="connsiteX1" fmla="*/ 167748 w 11477296"/>
                <a:gd name="connsiteY1" fmla="*/ 0 h 1677475"/>
                <a:gd name="connsiteX2" fmla="*/ 11309549 w 11477296"/>
                <a:gd name="connsiteY2" fmla="*/ 0 h 1677475"/>
                <a:gd name="connsiteX3" fmla="*/ 11477297 w 11477296"/>
                <a:gd name="connsiteY3" fmla="*/ 167748 h 1677475"/>
                <a:gd name="connsiteX4" fmla="*/ 11477296 w 11477296"/>
                <a:gd name="connsiteY4" fmla="*/ 1509728 h 1677475"/>
                <a:gd name="connsiteX5" fmla="*/ 11309548 w 11477296"/>
                <a:gd name="connsiteY5" fmla="*/ 1677476 h 1677475"/>
                <a:gd name="connsiteX6" fmla="*/ 167748 w 11477296"/>
                <a:gd name="connsiteY6" fmla="*/ 1677475 h 1677475"/>
                <a:gd name="connsiteX7" fmla="*/ 0 w 11477296"/>
                <a:gd name="connsiteY7" fmla="*/ 1509727 h 1677475"/>
                <a:gd name="connsiteX8" fmla="*/ 0 w 11477296"/>
                <a:gd name="connsiteY8" fmla="*/ 167748 h 1677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477296" h="1677475">
                  <a:moveTo>
                    <a:pt x="0" y="167748"/>
                  </a:moveTo>
                  <a:cubicBezTo>
                    <a:pt x="0" y="75103"/>
                    <a:pt x="75103" y="0"/>
                    <a:pt x="167748" y="0"/>
                  </a:cubicBezTo>
                  <a:lnTo>
                    <a:pt x="11309549" y="0"/>
                  </a:lnTo>
                  <a:cubicBezTo>
                    <a:pt x="11402194" y="0"/>
                    <a:pt x="11477297" y="75103"/>
                    <a:pt x="11477297" y="167748"/>
                  </a:cubicBezTo>
                  <a:cubicBezTo>
                    <a:pt x="11477297" y="615075"/>
                    <a:pt x="11477296" y="1062401"/>
                    <a:pt x="11477296" y="1509728"/>
                  </a:cubicBezTo>
                  <a:cubicBezTo>
                    <a:pt x="11477296" y="1602373"/>
                    <a:pt x="11402193" y="1677476"/>
                    <a:pt x="11309548" y="1677476"/>
                  </a:cubicBezTo>
                  <a:lnTo>
                    <a:pt x="167748" y="1677475"/>
                  </a:lnTo>
                  <a:cubicBezTo>
                    <a:pt x="75103" y="1677475"/>
                    <a:pt x="0" y="1602372"/>
                    <a:pt x="0" y="1509727"/>
                  </a:cubicBezTo>
                  <a:lnTo>
                    <a:pt x="0" y="167748"/>
                  </a:lnTo>
                  <a:close/>
                </a:path>
              </a:pathLst>
            </a:custGeom>
            <a:solidFill>
              <a:srgbClr val="7030A0">
                <a:alpha val="69000"/>
              </a:srgbClr>
            </a:solidFill>
            <a:ln w="92075"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27000" h="50800"/>
            </a:sp3d>
          </p:spPr>
          <p:style>
            <a:lnRef idx="0">
              <a:schemeClr val="accent3"/>
            </a:lnRef>
            <a:fillRef idx="1002">
              <a:schemeClr val="lt2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lIns="91416" tIns="45708" rIns="91416" bIns="45708" anchor="ctr">
              <a:sp3d/>
            </a:bodyPr>
            <a:lstStyle/>
            <a:p>
              <a:pPr marL="0" lvl="1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n-US" sz="2800" b="1" kern="0" dirty="0">
                  <a:solidFill>
                    <a:schemeClr val="bg1"/>
                  </a:solidFill>
                  <a:cs typeface="Arial"/>
                  <a:sym typeface="Arial"/>
                </a:rPr>
                <a:t>Worldwide brand name recognition</a:t>
              </a:r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25866441-D431-2660-FF15-3DD1EAD495F8}"/>
                </a:ext>
              </a:extLst>
            </p:cNvPr>
            <p:cNvSpPr/>
            <p:nvPr/>
          </p:nvSpPr>
          <p:spPr>
            <a:xfrm>
              <a:off x="522072" y="5285375"/>
              <a:ext cx="11147856" cy="1185427"/>
            </a:xfrm>
            <a:custGeom>
              <a:avLst/>
              <a:gdLst>
                <a:gd name="connsiteX0" fmla="*/ 0 w 11477296"/>
                <a:gd name="connsiteY0" fmla="*/ 167748 h 1677475"/>
                <a:gd name="connsiteX1" fmla="*/ 167748 w 11477296"/>
                <a:gd name="connsiteY1" fmla="*/ 0 h 1677475"/>
                <a:gd name="connsiteX2" fmla="*/ 11309549 w 11477296"/>
                <a:gd name="connsiteY2" fmla="*/ 0 h 1677475"/>
                <a:gd name="connsiteX3" fmla="*/ 11477297 w 11477296"/>
                <a:gd name="connsiteY3" fmla="*/ 167748 h 1677475"/>
                <a:gd name="connsiteX4" fmla="*/ 11477296 w 11477296"/>
                <a:gd name="connsiteY4" fmla="*/ 1509728 h 1677475"/>
                <a:gd name="connsiteX5" fmla="*/ 11309548 w 11477296"/>
                <a:gd name="connsiteY5" fmla="*/ 1677476 h 1677475"/>
                <a:gd name="connsiteX6" fmla="*/ 167748 w 11477296"/>
                <a:gd name="connsiteY6" fmla="*/ 1677475 h 1677475"/>
                <a:gd name="connsiteX7" fmla="*/ 0 w 11477296"/>
                <a:gd name="connsiteY7" fmla="*/ 1509727 h 1677475"/>
                <a:gd name="connsiteX8" fmla="*/ 0 w 11477296"/>
                <a:gd name="connsiteY8" fmla="*/ 167748 h 1677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477296" h="1677475">
                  <a:moveTo>
                    <a:pt x="0" y="167748"/>
                  </a:moveTo>
                  <a:cubicBezTo>
                    <a:pt x="0" y="75103"/>
                    <a:pt x="75103" y="0"/>
                    <a:pt x="167748" y="0"/>
                  </a:cubicBezTo>
                  <a:lnTo>
                    <a:pt x="11309549" y="0"/>
                  </a:lnTo>
                  <a:cubicBezTo>
                    <a:pt x="11402194" y="0"/>
                    <a:pt x="11477297" y="75103"/>
                    <a:pt x="11477297" y="167748"/>
                  </a:cubicBezTo>
                  <a:cubicBezTo>
                    <a:pt x="11477297" y="615075"/>
                    <a:pt x="11477296" y="1062401"/>
                    <a:pt x="11477296" y="1509728"/>
                  </a:cubicBezTo>
                  <a:cubicBezTo>
                    <a:pt x="11477296" y="1602373"/>
                    <a:pt x="11402193" y="1677476"/>
                    <a:pt x="11309548" y="1677476"/>
                  </a:cubicBezTo>
                  <a:lnTo>
                    <a:pt x="167748" y="1677475"/>
                  </a:lnTo>
                  <a:cubicBezTo>
                    <a:pt x="75103" y="1677475"/>
                    <a:pt x="0" y="1602372"/>
                    <a:pt x="0" y="1509727"/>
                  </a:cubicBezTo>
                  <a:lnTo>
                    <a:pt x="0" y="167748"/>
                  </a:lnTo>
                  <a:close/>
                </a:path>
              </a:pathLst>
            </a:custGeom>
            <a:solidFill>
              <a:srgbClr val="7030A0">
                <a:alpha val="69000"/>
              </a:srgbClr>
            </a:solidFill>
            <a:ln w="92075"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127000" h="50800"/>
            </a:sp3d>
          </p:spPr>
          <p:style>
            <a:lnRef idx="0">
              <a:schemeClr val="accent3"/>
            </a:lnRef>
            <a:fillRef idx="1002">
              <a:schemeClr val="lt2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lIns="91416" tIns="45708" rIns="91416" bIns="45708" anchor="ctr">
              <a:sp3d/>
            </a:bodyPr>
            <a:lstStyle/>
            <a:p>
              <a:pPr marL="0" lvl="1" algn="ctr" defTabSz="914126" eaLnBrk="1" hangingPunct="1">
                <a:spcBef>
                  <a:spcPts val="1799"/>
                </a:spcBef>
                <a:spcAft>
                  <a:spcPts val="360"/>
                </a:spcAft>
                <a:buFont typeface="Arial"/>
                <a:buNone/>
                <a:defRPr/>
              </a:pPr>
              <a:r>
                <a:rPr lang="en-US" sz="3200" b="1" kern="0" dirty="0">
                  <a:solidFill>
                    <a:schemeClr val="bg1"/>
                  </a:solidFill>
                  <a:cs typeface="Arial"/>
                  <a:sym typeface="Arial"/>
                </a:rPr>
                <a:t>Accumulated expertise &amp; know how for 30 years</a:t>
              </a:r>
            </a:p>
          </p:txBody>
        </p:sp>
      </p:grpSp>
      <p:pic>
        <p:nvPicPr>
          <p:cNvPr id="61444" name="Picture 20" descr="A black and grey logo with a red dot&#10;&#10;Description automatically generated">
            <a:extLst>
              <a:ext uri="{FF2B5EF4-FFF2-40B4-BE49-F238E27FC236}">
                <a16:creationId xmlns:a16="http://schemas.microsoft.com/office/drawing/2014/main" id="{81BBCC9A-77C1-2CE5-7841-68C85A162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" y="458788"/>
            <a:ext cx="2667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cel">
  <a:themeElements>
    <a:clrScheme name="2022 WISPAPALOOZA">
      <a:dk1>
        <a:srgbClr val="000000"/>
      </a:dk1>
      <a:lt1>
        <a:srgbClr val="FFFFFF"/>
      </a:lt1>
      <a:dk2>
        <a:srgbClr val="919191"/>
      </a:dk2>
      <a:lt2>
        <a:srgbClr val="E7E6E6"/>
      </a:lt2>
      <a:accent1>
        <a:srgbClr val="F59332"/>
      </a:accent1>
      <a:accent2>
        <a:srgbClr val="B00638"/>
      </a:accent2>
      <a:accent3>
        <a:srgbClr val="A5A5A5"/>
      </a:accent3>
      <a:accent4>
        <a:srgbClr val="FFC000"/>
      </a:accent4>
      <a:accent5>
        <a:srgbClr val="0026C7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Intracom Telecom">
  <a:themeElements>
    <a:clrScheme name="sitronics TS_presentation_r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itronics TS_presentation_ru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1600" b="0" i="0" u="none" strike="noStrike" cap="none" normalizeH="0" baseline="0" smtClean="0">
            <a:ln>
              <a:noFill/>
            </a:ln>
            <a:solidFill>
              <a:srgbClr val="696A6C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1600" b="0" i="0" u="none" strike="noStrike" cap="none" normalizeH="0" baseline="0" smtClean="0">
            <a:ln>
              <a:noFill/>
            </a:ln>
            <a:solidFill>
              <a:srgbClr val="696A6C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itronics TS_presentation_r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NOWCO Master">
  <a:themeElements>
    <a:clrScheme name="Intracom Color">
      <a:dk1>
        <a:srgbClr val="3B3B3B"/>
      </a:dk1>
      <a:lt1>
        <a:sysClr val="window" lastClr="FFFFFF"/>
      </a:lt1>
      <a:dk2>
        <a:srgbClr val="556272"/>
      </a:dk2>
      <a:lt2>
        <a:srgbClr val="EEECE1"/>
      </a:lt2>
      <a:accent1>
        <a:srgbClr val="D80000"/>
      </a:accent1>
      <a:accent2>
        <a:srgbClr val="FF4F4F"/>
      </a:accent2>
      <a:accent3>
        <a:srgbClr val="FF2121"/>
      </a:accent3>
      <a:accent4>
        <a:srgbClr val="C03E47"/>
      </a:accent4>
      <a:accent5>
        <a:srgbClr val="A2343C"/>
      </a:accent5>
      <a:accent6>
        <a:srgbClr val="882C33"/>
      </a:accent6>
      <a:hlink>
        <a:srgbClr val="FF6B6B"/>
      </a:hlink>
      <a:folHlink>
        <a:srgbClr val="C54D57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owco-corporate-template" id="{37AAEE3E-5247-4054-AC57-BB65D5E0883B}" vid="{337ED34B-C5C7-4D2F-B536-2CAE281407F5}"/>
    </a:ext>
  </a:extLst>
</a:theme>
</file>

<file path=ppt/theme/theme5.xml><?xml version="1.0" encoding="utf-8"?>
<a:theme xmlns:a="http://schemas.openxmlformats.org/drawingml/2006/main" name="Intracom Telecom">
  <a:themeElements>
    <a:clrScheme name="sitronics TS_presentation_r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itronics TS_presentation_ru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1600" b="0" i="0" u="none" strike="noStrike" cap="none" normalizeH="0" baseline="0" smtClean="0">
            <a:ln>
              <a:noFill/>
            </a:ln>
            <a:solidFill>
              <a:srgbClr val="696A6C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1600" b="0" i="0" u="none" strike="noStrike" cap="none" normalizeH="0" baseline="0" smtClean="0">
            <a:ln>
              <a:noFill/>
            </a:ln>
            <a:solidFill>
              <a:srgbClr val="696A6C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itronics TS_presentation_r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tronics TS_presentation_r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tronics TS_presentation_r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926</Words>
  <Application>Microsoft Office PowerPoint</Application>
  <PresentationFormat>Widescreen</PresentationFormat>
  <Paragraphs>151</Paragraphs>
  <Slides>19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19</vt:i4>
      </vt:variant>
    </vt:vector>
  </HeadingPairs>
  <TitlesOfParts>
    <vt:vector size="33" baseType="lpstr">
      <vt:lpstr>Calibri</vt:lpstr>
      <vt:lpstr>Linux Libertine</vt:lpstr>
      <vt:lpstr>Webdings</vt:lpstr>
      <vt:lpstr>Times New Roman</vt:lpstr>
      <vt:lpstr>Wingdings</vt:lpstr>
      <vt:lpstr>PF Square Sans Pro</vt:lpstr>
      <vt:lpstr>Arial</vt:lpstr>
      <vt:lpstr>Tw Cen MT</vt:lpstr>
      <vt:lpstr>BPreplay</vt:lpstr>
      <vt:lpstr>Parcel</vt:lpstr>
      <vt:lpstr>Parcel</vt:lpstr>
      <vt:lpstr>1_Intracom Telecom</vt:lpstr>
      <vt:lpstr>3_NOWCO Master</vt:lpstr>
      <vt:lpstr>Intracom Telecom</vt:lpstr>
      <vt:lpstr>PowerPoint Presentation</vt:lpstr>
      <vt:lpstr>High frequency bands for more Gigabit &amp; farther range</vt:lpstr>
      <vt:lpstr>PowerPoint Presentation</vt:lpstr>
      <vt:lpstr>PowerPoint Presentation</vt:lpstr>
      <vt:lpstr>Diverse variety of industries served</vt:lpstr>
      <vt:lpstr>Technology evolution transforming and growing business</vt:lpstr>
      <vt:lpstr>High-band spectrum for Reliable Broadband Service</vt:lpstr>
      <vt:lpstr>Broadband Equity, Access, &amp; Deployment (BEAD) Program </vt:lpstr>
      <vt:lpstr>Enabling technologies at high bands for more gigabits &amp; miles</vt:lpstr>
      <vt:lpstr>Extending, speeding up, and densifying FWA with Active Antenna System</vt:lpstr>
      <vt:lpstr>High Band channels boosting the capacity of FWA networks</vt:lpstr>
      <vt:lpstr>Making E-Band transmission more effective &amp; more reliable</vt:lpstr>
      <vt:lpstr>Gains from technology innovations at E-Band</vt:lpstr>
      <vt:lpstr>E-Band antenna beam correction</vt:lpstr>
      <vt:lpstr>Beam Tracking Antennas at 80GHz</vt:lpstr>
      <vt:lpstr>Smart software for automations and management</vt:lpstr>
      <vt:lpstr>A bit of AI sprinkle…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Walkup</dc:creator>
  <cp:lastModifiedBy>Tarnaris Alexandros</cp:lastModifiedBy>
  <cp:revision>16</cp:revision>
  <dcterms:created xsi:type="dcterms:W3CDTF">2023-09-13T15:48:23Z</dcterms:created>
  <dcterms:modified xsi:type="dcterms:W3CDTF">2025-01-24T10:13:40Z</dcterms:modified>
</cp:coreProperties>
</file>